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4" saveSubsetFonts="1">
  <p:sldMasterIdLst>
    <p:sldMasterId id="2147484020" r:id="rId1"/>
  </p:sldMasterIdLst>
  <p:sldIdLst>
    <p:sldId id="256" r:id="rId2"/>
    <p:sldId id="257" r:id="rId3"/>
    <p:sldId id="258" r:id="rId4"/>
    <p:sldId id="259" r:id="rId5"/>
    <p:sldId id="260" r:id="rId6"/>
    <p:sldId id="261" r:id="rId7"/>
    <p:sldId id="262" r:id="rId8"/>
    <p:sldId id="263" r:id="rId9"/>
    <p:sldId id="264" r:id="rId10"/>
    <p:sldId id="267" r:id="rId11"/>
    <p:sldId id="268" r:id="rId12"/>
    <p:sldId id="269" r:id="rId1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onstantia" pitchFamily="18" charset="0"/>
        <a:ea typeface="+mn-ea"/>
        <a:cs typeface="Arial" charset="0"/>
      </a:defRPr>
    </a:lvl1pPr>
    <a:lvl2pPr marL="457200" algn="l" rtl="0" fontAlgn="base">
      <a:spcBef>
        <a:spcPct val="0"/>
      </a:spcBef>
      <a:spcAft>
        <a:spcPct val="0"/>
      </a:spcAft>
      <a:defRPr kern="1200">
        <a:solidFill>
          <a:schemeClr val="tx1"/>
        </a:solidFill>
        <a:latin typeface="Constantia" pitchFamily="18" charset="0"/>
        <a:ea typeface="+mn-ea"/>
        <a:cs typeface="Arial" charset="0"/>
      </a:defRPr>
    </a:lvl2pPr>
    <a:lvl3pPr marL="914400" algn="l" rtl="0" fontAlgn="base">
      <a:spcBef>
        <a:spcPct val="0"/>
      </a:spcBef>
      <a:spcAft>
        <a:spcPct val="0"/>
      </a:spcAft>
      <a:defRPr kern="1200">
        <a:solidFill>
          <a:schemeClr val="tx1"/>
        </a:solidFill>
        <a:latin typeface="Constantia" pitchFamily="18" charset="0"/>
        <a:ea typeface="+mn-ea"/>
        <a:cs typeface="Arial" charset="0"/>
      </a:defRPr>
    </a:lvl3pPr>
    <a:lvl4pPr marL="1371600" algn="l" rtl="0" fontAlgn="base">
      <a:spcBef>
        <a:spcPct val="0"/>
      </a:spcBef>
      <a:spcAft>
        <a:spcPct val="0"/>
      </a:spcAft>
      <a:defRPr kern="1200">
        <a:solidFill>
          <a:schemeClr val="tx1"/>
        </a:solidFill>
        <a:latin typeface="Constantia" pitchFamily="18" charset="0"/>
        <a:ea typeface="+mn-ea"/>
        <a:cs typeface="Arial" charset="0"/>
      </a:defRPr>
    </a:lvl4pPr>
    <a:lvl5pPr marL="1828800" algn="l" rtl="0" fontAlgn="base">
      <a:spcBef>
        <a:spcPct val="0"/>
      </a:spcBef>
      <a:spcAft>
        <a:spcPct val="0"/>
      </a:spcAft>
      <a:defRPr kern="1200">
        <a:solidFill>
          <a:schemeClr val="tx1"/>
        </a:solidFill>
        <a:latin typeface="Constantia" pitchFamily="18" charset="0"/>
        <a:ea typeface="+mn-ea"/>
        <a:cs typeface="Arial" charset="0"/>
      </a:defRPr>
    </a:lvl5pPr>
    <a:lvl6pPr marL="2286000" algn="l" defTabSz="914400" rtl="0" eaLnBrk="1" latinLnBrk="0" hangingPunct="1">
      <a:defRPr kern="1200">
        <a:solidFill>
          <a:schemeClr val="tx1"/>
        </a:solidFill>
        <a:latin typeface="Constantia" pitchFamily="18" charset="0"/>
        <a:ea typeface="+mn-ea"/>
        <a:cs typeface="Arial" charset="0"/>
      </a:defRPr>
    </a:lvl6pPr>
    <a:lvl7pPr marL="2743200" algn="l" defTabSz="914400" rtl="0" eaLnBrk="1" latinLnBrk="0" hangingPunct="1">
      <a:defRPr kern="1200">
        <a:solidFill>
          <a:schemeClr val="tx1"/>
        </a:solidFill>
        <a:latin typeface="Constantia" pitchFamily="18" charset="0"/>
        <a:ea typeface="+mn-ea"/>
        <a:cs typeface="Arial" charset="0"/>
      </a:defRPr>
    </a:lvl7pPr>
    <a:lvl8pPr marL="3200400" algn="l" defTabSz="914400" rtl="0" eaLnBrk="1" latinLnBrk="0" hangingPunct="1">
      <a:defRPr kern="1200">
        <a:solidFill>
          <a:schemeClr val="tx1"/>
        </a:solidFill>
        <a:latin typeface="Constantia" pitchFamily="18" charset="0"/>
        <a:ea typeface="+mn-ea"/>
        <a:cs typeface="Arial" charset="0"/>
      </a:defRPr>
    </a:lvl8pPr>
    <a:lvl9pPr marL="3657600" algn="l" defTabSz="914400" rtl="0" eaLnBrk="1" latinLnBrk="0" hangingPunct="1">
      <a:defRPr kern="1200">
        <a:solidFill>
          <a:schemeClr val="tx1"/>
        </a:solidFill>
        <a:latin typeface="Constantia" pitchFamily="18"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6" autoAdjust="0"/>
    <p:restoredTop sz="94629" autoAdjust="0"/>
  </p:normalViewPr>
  <p:slideViewPr>
    <p:cSldViewPr>
      <p:cViewPr varScale="1">
        <p:scale>
          <a:sx n="72" d="100"/>
          <a:sy n="72" d="100"/>
        </p:scale>
        <p:origin x="-1470" y="-10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a:defRPr/>
            </a:pPr>
            <a:fld id="{950D4714-5EB1-4D46-A873-DA2B728B1FF0}" type="datetimeFigureOut">
              <a:rPr lang="en-US"/>
              <a:pPr>
                <a:defRPr/>
              </a:pPr>
              <a:t>5/30/2012</a:t>
            </a:fld>
            <a:endParaRPr lang="en-US" dirty="0"/>
          </a:p>
        </p:txBody>
      </p:sp>
      <p:sp>
        <p:nvSpPr>
          <p:cNvPr id="5" name="Footer Placeholder 18"/>
          <p:cNvSpPr>
            <a:spLocks noGrp="1"/>
          </p:cNvSpPr>
          <p:nvPr>
            <p:ph type="ftr" sz="quarter" idx="11"/>
          </p:nvPr>
        </p:nvSpPr>
        <p:spPr/>
        <p:txBody>
          <a:bodyPr/>
          <a:lstStyle>
            <a:lvl1pPr>
              <a:defRPr/>
            </a:lvl1pPr>
          </a:lstStyle>
          <a:p>
            <a:pPr>
              <a:defRPr/>
            </a:pPr>
            <a:endParaRPr lang="en-US"/>
          </a:p>
        </p:txBody>
      </p:sp>
      <p:sp>
        <p:nvSpPr>
          <p:cNvPr id="6" name="Slide Number Placeholder 26"/>
          <p:cNvSpPr>
            <a:spLocks noGrp="1"/>
          </p:cNvSpPr>
          <p:nvPr>
            <p:ph type="sldNum" sz="quarter" idx="12"/>
          </p:nvPr>
        </p:nvSpPr>
        <p:spPr/>
        <p:txBody>
          <a:bodyPr/>
          <a:lstStyle>
            <a:lvl1pPr>
              <a:defRPr/>
            </a:lvl1pPr>
          </a:lstStyle>
          <a:p>
            <a:pPr>
              <a:defRPr/>
            </a:pPr>
            <a:fld id="{5573B55B-A119-4532-8845-2A595E84CA32}" type="slidenum">
              <a:rPr lang="en-US"/>
              <a:pPr>
                <a:defRPr/>
              </a:pPr>
              <a:t>‹#›</a:t>
            </a:fld>
            <a:endParaRPr lang="en-US" dirty="0"/>
          </a:p>
        </p:txBody>
      </p:sp>
    </p:spTree>
    <p:extLst>
      <p:ext uri="{BB962C8B-B14F-4D97-AF65-F5344CB8AC3E}">
        <p14:creationId xmlns:p14="http://schemas.microsoft.com/office/powerpoint/2010/main" val="3160464588"/>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DEEE5A20-EFEF-4487-8A54-5C1ED6AA23B0}" type="datetimeFigureOut">
              <a:rPr lang="en-US"/>
              <a:pPr>
                <a:defRPr/>
              </a:pPr>
              <a:t>5/30/2012</a:t>
            </a:fld>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FB06B432-16A9-4055-8059-C1508D49AB50}" type="slidenum">
              <a:rPr lang="en-US"/>
              <a:pPr>
                <a:defRPr/>
              </a:pPr>
              <a:t>‹#›</a:t>
            </a:fld>
            <a:endParaRPr lang="en-US" dirty="0"/>
          </a:p>
        </p:txBody>
      </p:sp>
    </p:spTree>
    <p:extLst>
      <p:ext uri="{BB962C8B-B14F-4D97-AF65-F5344CB8AC3E}">
        <p14:creationId xmlns:p14="http://schemas.microsoft.com/office/powerpoint/2010/main" val="16339016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D932C5F9-DF6E-4F2F-AF31-FA61BFEE4C09}" type="datetimeFigureOut">
              <a:rPr lang="en-US"/>
              <a:pPr>
                <a:defRPr/>
              </a:pPr>
              <a:t>5/30/2012</a:t>
            </a:fld>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48BA2C21-C98D-4580-8505-57F35B93CBA0}" type="slidenum">
              <a:rPr lang="en-US"/>
              <a:pPr>
                <a:defRPr/>
              </a:pPr>
              <a:t>‹#›</a:t>
            </a:fld>
            <a:endParaRPr lang="en-US" dirty="0"/>
          </a:p>
        </p:txBody>
      </p:sp>
    </p:spTree>
    <p:extLst>
      <p:ext uri="{BB962C8B-B14F-4D97-AF65-F5344CB8AC3E}">
        <p14:creationId xmlns:p14="http://schemas.microsoft.com/office/powerpoint/2010/main" val="3373670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E2702DF6-6256-4099-9A0E-1C38B2467E67}" type="datetimeFigureOut">
              <a:rPr lang="en-US"/>
              <a:pPr>
                <a:defRPr/>
              </a:pPr>
              <a:t>5/30/2012</a:t>
            </a:fld>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D70D21F6-5D07-474B-AEB9-39BBE7BE7B86}" type="slidenum">
              <a:rPr lang="en-US"/>
              <a:pPr>
                <a:defRPr/>
              </a:pPr>
              <a:t>‹#›</a:t>
            </a:fld>
            <a:endParaRPr lang="en-US" dirty="0"/>
          </a:p>
        </p:txBody>
      </p:sp>
    </p:spTree>
    <p:extLst>
      <p:ext uri="{BB962C8B-B14F-4D97-AF65-F5344CB8AC3E}">
        <p14:creationId xmlns:p14="http://schemas.microsoft.com/office/powerpoint/2010/main" val="336142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0B360E4D-FBD3-4562-B364-DD3D4ED43DB4}" type="datetimeFigureOut">
              <a:rPr lang="en-US"/>
              <a:pPr>
                <a:defRPr/>
              </a:pPr>
              <a:t>5/30/2012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0BEDFEA-671A-4132-831D-B667A5EB13EC}" type="slidenum">
              <a:rPr lang="en-US"/>
              <a:pPr>
                <a:defRPr/>
              </a:pPr>
              <a:t>‹#›</a:t>
            </a:fld>
            <a:endParaRPr lang="en-US" dirty="0"/>
          </a:p>
        </p:txBody>
      </p:sp>
    </p:spTree>
    <p:extLst>
      <p:ext uri="{BB962C8B-B14F-4D97-AF65-F5344CB8AC3E}">
        <p14:creationId xmlns:p14="http://schemas.microsoft.com/office/powerpoint/2010/main" val="1565887432"/>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AA2478C3-9AFA-4F10-BF2C-4CEE4734E53C}" type="datetimeFigureOut">
              <a:rPr lang="en-US"/>
              <a:pPr>
                <a:defRPr/>
              </a:pPr>
              <a:t>5/30/2012</a:t>
            </a:fld>
            <a:endParaRPr lang="en-US" dirty="0"/>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CD52B5B3-6293-4551-81EE-9888264DF0FA}" type="slidenum">
              <a:rPr lang="en-US"/>
              <a:pPr>
                <a:defRPr/>
              </a:pPr>
              <a:t>‹#›</a:t>
            </a:fld>
            <a:endParaRPr lang="en-US" dirty="0"/>
          </a:p>
        </p:txBody>
      </p:sp>
    </p:spTree>
    <p:extLst>
      <p:ext uri="{BB962C8B-B14F-4D97-AF65-F5344CB8AC3E}">
        <p14:creationId xmlns:p14="http://schemas.microsoft.com/office/powerpoint/2010/main" val="39634545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77179DA4-A208-4E7E-B130-14C6F0E1133F}" type="datetimeFigureOut">
              <a:rPr lang="en-US"/>
              <a:pPr>
                <a:defRPr/>
              </a:pPr>
              <a:t>5/30/2012</a:t>
            </a:fld>
            <a:endParaRPr lang="en-US" dirty="0"/>
          </a:p>
        </p:txBody>
      </p:sp>
      <p:sp>
        <p:nvSpPr>
          <p:cNvPr id="8" name="Footer Placeholder 21"/>
          <p:cNvSpPr>
            <a:spLocks noGrp="1"/>
          </p:cNvSpPr>
          <p:nvPr>
            <p:ph type="ftr" sz="quarter" idx="11"/>
          </p:nvPr>
        </p:nvSpPr>
        <p:spPr/>
        <p:txBody>
          <a:bodyPr/>
          <a:lstStyle>
            <a:lvl1pPr>
              <a:defRPr/>
            </a:lvl1pPr>
          </a:lstStyle>
          <a:p>
            <a:pPr>
              <a:defRPr/>
            </a:pPr>
            <a:endParaRPr lang="en-US"/>
          </a:p>
        </p:txBody>
      </p:sp>
      <p:sp>
        <p:nvSpPr>
          <p:cNvPr id="9" name="Slide Number Placeholder 17"/>
          <p:cNvSpPr>
            <a:spLocks noGrp="1"/>
          </p:cNvSpPr>
          <p:nvPr>
            <p:ph type="sldNum" sz="quarter" idx="12"/>
          </p:nvPr>
        </p:nvSpPr>
        <p:spPr/>
        <p:txBody>
          <a:bodyPr/>
          <a:lstStyle>
            <a:lvl1pPr>
              <a:defRPr/>
            </a:lvl1pPr>
          </a:lstStyle>
          <a:p>
            <a:pPr>
              <a:defRPr/>
            </a:pPr>
            <a:fld id="{DE52EB15-2FB3-4CD5-8F3B-05001EAE7CFA}" type="slidenum">
              <a:rPr lang="en-US"/>
              <a:pPr>
                <a:defRPr/>
              </a:pPr>
              <a:t>‹#›</a:t>
            </a:fld>
            <a:endParaRPr lang="en-US" dirty="0"/>
          </a:p>
        </p:txBody>
      </p:sp>
    </p:spTree>
    <p:extLst>
      <p:ext uri="{BB962C8B-B14F-4D97-AF65-F5344CB8AC3E}">
        <p14:creationId xmlns:p14="http://schemas.microsoft.com/office/powerpoint/2010/main" val="2943158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594E315D-6007-4A62-8243-BB0957DAE689}" type="datetimeFigureOut">
              <a:rPr lang="en-US"/>
              <a:pPr>
                <a:defRPr/>
              </a:pPr>
              <a:t>5/30/2012</a:t>
            </a:fld>
            <a:endParaRPr lang="en-US" dirty="0"/>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fld id="{A5D4F3BE-4B78-43EB-A29B-75ED584570B2}" type="slidenum">
              <a:rPr lang="en-US"/>
              <a:pPr>
                <a:defRPr/>
              </a:pPr>
              <a:t>‹#›</a:t>
            </a:fld>
            <a:endParaRPr lang="en-US" dirty="0"/>
          </a:p>
        </p:txBody>
      </p:sp>
    </p:spTree>
    <p:extLst>
      <p:ext uri="{BB962C8B-B14F-4D97-AF65-F5344CB8AC3E}">
        <p14:creationId xmlns:p14="http://schemas.microsoft.com/office/powerpoint/2010/main" val="15568366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9AD4C99F-FF0E-4BA4-9031-B0F26C5C08B3}" type="datetimeFigureOut">
              <a:rPr lang="en-US"/>
              <a:pPr>
                <a:defRPr/>
              </a:pPr>
              <a:t>5/30/2012</a:t>
            </a:fld>
            <a:endParaRPr lang="en-US" dirty="0"/>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DB14836A-D133-4F74-B6A9-FA8B350BE865}" type="slidenum">
              <a:rPr lang="en-US"/>
              <a:pPr>
                <a:defRPr/>
              </a:pPr>
              <a:t>‹#›</a:t>
            </a:fld>
            <a:endParaRPr lang="en-US" dirty="0"/>
          </a:p>
        </p:txBody>
      </p:sp>
    </p:spTree>
    <p:extLst>
      <p:ext uri="{BB962C8B-B14F-4D97-AF65-F5344CB8AC3E}">
        <p14:creationId xmlns:p14="http://schemas.microsoft.com/office/powerpoint/2010/main" val="10318432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28F837CF-E107-4349-8FF6-6B369B11895A}" type="datetimeFigureOut">
              <a:rPr lang="en-US"/>
              <a:pPr>
                <a:defRPr/>
              </a:pPr>
              <a:t>5/30/2012</a:t>
            </a:fld>
            <a:endParaRPr lang="en-US" dirty="0"/>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D0DC3674-FDC0-41B6-AFB2-965B5A68BC22}" type="slidenum">
              <a:rPr lang="en-US"/>
              <a:pPr>
                <a:defRPr/>
              </a:pPr>
              <a:t>‹#›</a:t>
            </a:fld>
            <a:endParaRPr lang="en-US" dirty="0"/>
          </a:p>
        </p:txBody>
      </p:sp>
    </p:spTree>
    <p:extLst>
      <p:ext uri="{BB962C8B-B14F-4D97-AF65-F5344CB8AC3E}">
        <p14:creationId xmlns:p14="http://schemas.microsoft.com/office/powerpoint/2010/main" val="14821164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2CFE633E-D369-4ECA-A3F2-CE9E7D2FAD02}" type="datetimeFigureOut">
              <a:rPr lang="en-US"/>
              <a:pPr>
                <a:defRPr/>
              </a:pPr>
              <a:t>5/30/2012</a:t>
            </a:fld>
            <a:endParaRPr lang="en-US" dirty="0"/>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AEA50312-6C5B-49C2-BFC6-1667FC9587C1}" type="slidenum">
              <a:rPr lang="en-US"/>
              <a:pPr>
                <a:defRPr/>
              </a:pPr>
              <a:t>‹#›</a:t>
            </a:fld>
            <a:endParaRPr lang="en-US" dirty="0"/>
          </a:p>
        </p:txBody>
      </p:sp>
    </p:spTree>
    <p:extLst>
      <p:ext uri="{BB962C8B-B14F-4D97-AF65-F5344CB8AC3E}">
        <p14:creationId xmlns:p14="http://schemas.microsoft.com/office/powerpoint/2010/main" val="3753807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028"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smtClean="0">
                <a:solidFill>
                  <a:schemeClr val="tx2">
                    <a:shade val="90000"/>
                  </a:schemeClr>
                </a:solidFill>
                <a:latin typeface="+mn-lt"/>
                <a:cs typeface="+mn-cs"/>
              </a:defRPr>
            </a:lvl1pPr>
          </a:lstStyle>
          <a:p>
            <a:pPr>
              <a:defRPr/>
            </a:pPr>
            <a:fld id="{273A9C41-2025-421C-8549-58F6CE8B1C59}" type="datetimeFigureOut">
              <a:rPr lang="en-US"/>
              <a:pPr>
                <a:defRPr/>
              </a:pPr>
              <a:t>5/30/2012</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dirty="0">
                <a:solidFill>
                  <a:schemeClr val="tx2">
                    <a:shade val="90000"/>
                  </a:schemeClr>
                </a:solidFill>
                <a:latin typeface="+mn-lt"/>
                <a:cs typeface="+mn-cs"/>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smtClean="0">
                <a:solidFill>
                  <a:schemeClr val="tx2">
                    <a:shade val="90000"/>
                  </a:schemeClr>
                </a:solidFill>
                <a:latin typeface="+mn-lt"/>
                <a:cs typeface="+mn-cs"/>
              </a:defRPr>
            </a:lvl1pPr>
          </a:lstStyle>
          <a:p>
            <a:pPr>
              <a:defRPr/>
            </a:pPr>
            <a:fld id="{E0755AEC-A548-48A3-B596-D915A23B73E9}" type="slidenum">
              <a:rPr lang="en-US"/>
              <a:pPr>
                <a:defRPr/>
              </a:pPr>
              <a:t>‹#›</a:t>
            </a:fld>
            <a:endParaRPr lang="en-US" dirty="0"/>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grpSp>
    </p:spTree>
  </p:cSld>
  <p:clrMap bg1="lt1" tx1="dk1" bg2="lt2" tx2="dk2" accent1="accent1" accent2="accent2" accent3="accent3" accent4="accent4" accent5="accent5" accent6="accent6" hlink="hlink" folHlink="folHlink"/>
  <p:sldLayoutIdLst>
    <p:sldLayoutId id="2147484043" r:id="rId1"/>
    <p:sldLayoutId id="2147484035" r:id="rId2"/>
    <p:sldLayoutId id="2147484044" r:id="rId3"/>
    <p:sldLayoutId id="2147484036" r:id="rId4"/>
    <p:sldLayoutId id="2147484037" r:id="rId5"/>
    <p:sldLayoutId id="2147484038" r:id="rId6"/>
    <p:sldLayoutId id="2147484039" r:id="rId7"/>
    <p:sldLayoutId id="2147484040" r:id="rId8"/>
    <p:sldLayoutId id="2147484045" r:id="rId9"/>
    <p:sldLayoutId id="2147484041" r:id="rId10"/>
    <p:sldLayoutId id="2147484042" r:id="rId11"/>
  </p:sldLayoutIdLst>
  <p:txStyles>
    <p:titleStyle>
      <a:lvl1pPr algn="l" rtl="0" fontAlgn="base">
        <a:spcBef>
          <a:spcPct val="0"/>
        </a:spcBef>
        <a:spcAft>
          <a:spcPct val="0"/>
        </a:spcAft>
        <a:defRPr sz="5000" kern="1200">
          <a:solidFill>
            <a:schemeClr val="tx2"/>
          </a:solidFill>
          <a:latin typeface="+mj-lt"/>
          <a:ea typeface="+mj-ea"/>
          <a:cs typeface="+mj-cs"/>
        </a:defRPr>
      </a:lvl1pPr>
      <a:lvl2pPr algn="l" rtl="0" fontAlgn="base">
        <a:spcBef>
          <a:spcPct val="0"/>
        </a:spcBef>
        <a:spcAft>
          <a:spcPct val="0"/>
        </a:spcAft>
        <a:defRPr sz="5000">
          <a:solidFill>
            <a:schemeClr val="tx2"/>
          </a:solidFill>
          <a:latin typeface="Calibri" pitchFamily="34" charset="0"/>
        </a:defRPr>
      </a:lvl2pPr>
      <a:lvl3pPr algn="l" rtl="0" fontAlgn="base">
        <a:spcBef>
          <a:spcPct val="0"/>
        </a:spcBef>
        <a:spcAft>
          <a:spcPct val="0"/>
        </a:spcAft>
        <a:defRPr sz="5000">
          <a:solidFill>
            <a:schemeClr val="tx2"/>
          </a:solidFill>
          <a:latin typeface="Calibri" pitchFamily="34" charset="0"/>
        </a:defRPr>
      </a:lvl3pPr>
      <a:lvl4pPr algn="l" rtl="0" fontAlgn="base">
        <a:spcBef>
          <a:spcPct val="0"/>
        </a:spcBef>
        <a:spcAft>
          <a:spcPct val="0"/>
        </a:spcAft>
        <a:defRPr sz="5000">
          <a:solidFill>
            <a:schemeClr val="tx2"/>
          </a:solidFill>
          <a:latin typeface="Calibri" pitchFamily="34" charset="0"/>
        </a:defRPr>
      </a:lvl4pPr>
      <a:lvl5pPr algn="l" rtl="0" fontAlgn="base">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fontAlgn="base">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0"/>
            <a:ext cx="7772400" cy="2743200"/>
          </a:xfrm>
        </p:spPr>
        <p:txBody>
          <a:bodyPr>
            <a:normAutofit fontScale="90000"/>
          </a:bodyPr>
          <a:lstStyle/>
          <a:p>
            <a:pPr algn="ctr" fontAlgn="auto">
              <a:spcAft>
                <a:spcPts val="0"/>
              </a:spcAft>
              <a:defRPr/>
            </a:pPr>
            <a:r>
              <a:rPr lang="en-US" sz="8000" dirty="0" smtClean="0">
                <a:solidFill>
                  <a:schemeClr val="tx2"/>
                </a:solidFill>
                <a:effectLst>
                  <a:outerShdw blurRad="38100" dist="38100" dir="2700000" algn="tl">
                    <a:srgbClr val="000000">
                      <a:alpha val="43137"/>
                    </a:srgbClr>
                  </a:outerShdw>
                </a:effectLst>
                <a:latin typeface="Elephant" pitchFamily="18" charset="0"/>
              </a:rPr>
              <a:t>Water</a:t>
            </a:r>
            <a:r>
              <a:rPr lang="en-US" sz="8000" dirty="0" smtClean="0">
                <a:effectLst>
                  <a:outerShdw blurRad="38100" dist="38100" dir="2700000" algn="tl">
                    <a:srgbClr val="000000">
                      <a:alpha val="43137"/>
                    </a:srgbClr>
                  </a:outerShdw>
                </a:effectLst>
                <a:latin typeface="Elephant" pitchFamily="18" charset="0"/>
              </a:rPr>
              <a:t> </a:t>
            </a:r>
            <a:r>
              <a:rPr lang="en-US" sz="8000" dirty="0" smtClean="0">
                <a:solidFill>
                  <a:schemeClr val="tx1">
                    <a:lumMod val="65000"/>
                  </a:schemeClr>
                </a:solidFill>
                <a:effectLst>
                  <a:outerShdw blurRad="38100" dist="38100" dir="2700000" algn="tl">
                    <a:srgbClr val="000000">
                      <a:alpha val="43137"/>
                    </a:srgbClr>
                  </a:outerShdw>
                </a:effectLst>
                <a:latin typeface="Elephant" pitchFamily="18" charset="0"/>
              </a:rPr>
              <a:t>Tool</a:t>
            </a:r>
            <a:r>
              <a:rPr lang="en-US" sz="8000" dirty="0" smtClean="0">
                <a:effectLst>
                  <a:outerShdw blurRad="38100" dist="38100" dir="2700000" algn="tl">
                    <a:srgbClr val="000000">
                      <a:alpha val="43137"/>
                    </a:srgbClr>
                  </a:outerShdw>
                </a:effectLst>
                <a:latin typeface="Elephant" pitchFamily="18" charset="0"/>
              </a:rPr>
              <a:t> </a:t>
            </a:r>
            <a:br>
              <a:rPr lang="en-US" sz="8000" dirty="0" smtClean="0">
                <a:effectLst>
                  <a:outerShdw blurRad="38100" dist="38100" dir="2700000" algn="tl">
                    <a:srgbClr val="000000">
                      <a:alpha val="43137"/>
                    </a:srgbClr>
                  </a:outerShdw>
                </a:effectLst>
                <a:latin typeface="Elephant" pitchFamily="18" charset="0"/>
              </a:rPr>
            </a:br>
            <a:r>
              <a:rPr lang="en-US" sz="8000" dirty="0" smtClean="0">
                <a:solidFill>
                  <a:schemeClr val="tx2"/>
                </a:solidFill>
                <a:effectLst>
                  <a:outerShdw blurRad="38100" dist="38100" dir="2700000" algn="tl">
                    <a:srgbClr val="000000">
                      <a:alpha val="43137"/>
                    </a:srgbClr>
                  </a:outerShdw>
                </a:effectLst>
                <a:latin typeface="Elephant" pitchFamily="18" charset="0"/>
              </a:rPr>
              <a:t>Filters</a:t>
            </a:r>
            <a:r>
              <a:rPr lang="en-US" sz="8000" dirty="0" smtClean="0">
                <a:effectLst>
                  <a:outerShdw blurRad="38100" dist="38100" dir="2700000" algn="tl">
                    <a:srgbClr val="000000">
                      <a:alpha val="43137"/>
                    </a:srgbClr>
                  </a:outerShdw>
                </a:effectLst>
                <a:latin typeface="Berlin Sans FB" pitchFamily="34" charset="0"/>
              </a:rPr>
              <a:t/>
            </a:r>
            <a:br>
              <a:rPr lang="en-US" sz="8000" dirty="0" smtClean="0">
                <a:effectLst>
                  <a:outerShdw blurRad="38100" dist="38100" dir="2700000" algn="tl">
                    <a:srgbClr val="000000">
                      <a:alpha val="43137"/>
                    </a:srgbClr>
                  </a:outerShdw>
                </a:effectLst>
                <a:latin typeface="Berlin Sans FB" pitchFamily="34" charset="0"/>
              </a:rPr>
            </a:br>
            <a:r>
              <a:rPr lang="en-US" sz="4400" dirty="0" smtClean="0">
                <a:solidFill>
                  <a:schemeClr val="tx2"/>
                </a:solidFill>
                <a:latin typeface="Berlin Sans FB" pitchFamily="34" charset="0"/>
              </a:rPr>
              <a:t>The Modular Sand Media Filter</a:t>
            </a:r>
            <a:endParaRPr lang="en-US" sz="4400" dirty="0">
              <a:solidFill>
                <a:schemeClr val="tx2"/>
              </a:solidFill>
              <a:latin typeface="Berlin Sans FB" pitchFamily="34" charset="0"/>
            </a:endParaRPr>
          </a:p>
        </p:txBody>
      </p:sp>
      <p:sp>
        <p:nvSpPr>
          <p:cNvPr id="3" name="Subtitle 2"/>
          <p:cNvSpPr>
            <a:spLocks noGrp="1"/>
          </p:cNvSpPr>
          <p:nvPr>
            <p:ph type="subTitle" idx="1"/>
          </p:nvPr>
        </p:nvSpPr>
        <p:spPr>
          <a:xfrm>
            <a:off x="762000" y="5029200"/>
            <a:ext cx="7543800" cy="1295400"/>
          </a:xfrm>
        </p:spPr>
        <p:txBody>
          <a:bodyPr>
            <a:noAutofit/>
          </a:bodyPr>
          <a:lstStyle/>
          <a:p>
            <a:pPr marR="0" algn="ctr">
              <a:spcBef>
                <a:spcPct val="0"/>
              </a:spcBef>
            </a:pPr>
            <a:r>
              <a:rPr lang="en-US" sz="3200" smtClean="0">
                <a:effectLst>
                  <a:outerShdw blurRad="38100" dist="38100" dir="2700000" algn="tl">
                    <a:srgbClr val="04617B"/>
                  </a:outerShdw>
                </a:effectLst>
                <a:latin typeface="Sakkal Majalla" pitchFamily="2" charset="-78"/>
                <a:cs typeface="Sakkal Majalla" pitchFamily="2" charset="-78"/>
              </a:rPr>
              <a:t>Sand media filtration is one of the oldest filter processes in the world. Water Tool Modular Filters have made extensive improvements to what is presently available.</a:t>
            </a:r>
          </a:p>
        </p:txBody>
      </p:sp>
      <p:cxnSp>
        <p:nvCxnSpPr>
          <p:cNvPr id="5" name="Straight Connector 4"/>
          <p:cNvCxnSpPr/>
          <p:nvPr/>
        </p:nvCxnSpPr>
        <p:spPr>
          <a:xfrm>
            <a:off x="990600" y="4800600"/>
            <a:ext cx="7086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143000" y="4800600"/>
            <a:ext cx="28956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cover/>
    <p:sndAc>
      <p:stSnd>
        <p:snd r:embed="rId2" name="push.wav"/>
      </p:stSnd>
    </p:sndAc>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935163"/>
            <a:ext cx="8229600" cy="4389437"/>
          </a:xfrm>
        </p:spPr>
        <p:txBody>
          <a:bodyPr>
            <a:normAutofit fontScale="85000" lnSpcReduction="10000"/>
          </a:bodyPr>
          <a:lstStyle/>
          <a:p>
            <a:pPr marL="365760" lvl="1" indent="0" fontAlgn="auto">
              <a:lnSpc>
                <a:spcPct val="160000"/>
              </a:lnSpc>
              <a:spcAft>
                <a:spcPts val="0"/>
              </a:spcAft>
              <a:buFont typeface="Wingdings 2"/>
              <a:buNone/>
              <a:defRPr/>
            </a:pPr>
            <a:r>
              <a:rPr lang="en-US" sz="2100" i="1" dirty="0" smtClean="0">
                <a:solidFill>
                  <a:schemeClr val="accent1">
                    <a:lumMod val="75000"/>
                  </a:schemeClr>
                </a:solidFill>
                <a:latin typeface="Georgia" pitchFamily="18" charset="0"/>
                <a:cs typeface="Aharoni" pitchFamily="2" charset="-79"/>
              </a:rPr>
              <a:t>Overall the most efficient media filter available in today’s demanding market of water efficiency.  All components  necessary to install and operate this filter system are included in the package, pressure gauges, air release, adjustable pressure differential switch for initiating Back Flush cycle, automatic controller for Back Flush 1-96 tanks, valves, control valve filter, fittings….all included for easy and fast installation and operation.</a:t>
            </a:r>
            <a:endParaRPr lang="en-US" sz="2100" i="1" dirty="0">
              <a:solidFill>
                <a:schemeClr val="accent1">
                  <a:lumMod val="75000"/>
                </a:schemeClr>
              </a:solidFill>
              <a:latin typeface="Georgia" pitchFamily="18" charset="0"/>
              <a:cs typeface="Aharoni" pitchFamily="2" charset="-79"/>
            </a:endParaRPr>
          </a:p>
          <a:p>
            <a:pPr marL="457200" indent="-457200" fontAlgn="auto">
              <a:spcAft>
                <a:spcPts val="0"/>
              </a:spcAft>
              <a:buClr>
                <a:schemeClr val="accent3"/>
              </a:buClr>
              <a:buFont typeface="Wingdings 2"/>
              <a:buAutoNum type="arabicPeriod" startAt="10"/>
              <a:defRPr/>
            </a:pPr>
            <a:endParaRPr lang="en-US" sz="2000" i="1" dirty="0" smtClean="0">
              <a:latin typeface="Georgia" pitchFamily="18" charset="0"/>
              <a:cs typeface="Aharoni" pitchFamily="2" charset="-79"/>
            </a:endParaRPr>
          </a:p>
          <a:p>
            <a:pPr marL="0" indent="0" algn="ctr" fontAlgn="auto">
              <a:spcAft>
                <a:spcPts val="0"/>
              </a:spcAft>
              <a:buClr>
                <a:schemeClr val="accent3"/>
              </a:buClr>
              <a:buFont typeface="Wingdings 2"/>
              <a:buNone/>
              <a:defRPr/>
            </a:pPr>
            <a:endParaRPr lang="en-US" sz="2000" i="1" dirty="0" smtClean="0">
              <a:latin typeface="Georgia" pitchFamily="18" charset="0"/>
              <a:cs typeface="Aharoni" pitchFamily="2" charset="-79"/>
            </a:endParaRPr>
          </a:p>
          <a:p>
            <a:pPr marL="0" indent="0" algn="ctr" fontAlgn="auto">
              <a:spcAft>
                <a:spcPts val="0"/>
              </a:spcAft>
              <a:buClr>
                <a:schemeClr val="accent3"/>
              </a:buClr>
              <a:buFont typeface="Wingdings 2"/>
              <a:buNone/>
              <a:defRPr/>
            </a:pPr>
            <a:endParaRPr lang="en-US" sz="2000" i="1" dirty="0">
              <a:latin typeface="Georgia" pitchFamily="18" charset="0"/>
              <a:cs typeface="Aharoni" pitchFamily="2" charset="-79"/>
            </a:endParaRPr>
          </a:p>
          <a:p>
            <a:pPr marL="0" indent="0" algn="ctr" fontAlgn="auto">
              <a:lnSpc>
                <a:spcPct val="160000"/>
              </a:lnSpc>
              <a:spcAft>
                <a:spcPts val="0"/>
              </a:spcAft>
              <a:buClr>
                <a:schemeClr val="accent3"/>
              </a:buClr>
              <a:buFont typeface="Wingdings 2"/>
              <a:buNone/>
              <a:defRPr/>
            </a:pPr>
            <a:r>
              <a:rPr lang="en-US" sz="1800" b="1" dirty="0" smtClean="0">
                <a:solidFill>
                  <a:srgbClr val="7030A0"/>
                </a:solidFill>
                <a:latin typeface="Georgia" pitchFamily="18" charset="0"/>
                <a:cs typeface="Aharoni" pitchFamily="2" charset="-79"/>
              </a:rPr>
              <a:t>Telephone: 1-800-468-0071</a:t>
            </a:r>
          </a:p>
          <a:p>
            <a:pPr marL="0" indent="0" algn="ctr" fontAlgn="auto">
              <a:lnSpc>
                <a:spcPct val="160000"/>
              </a:lnSpc>
              <a:spcAft>
                <a:spcPts val="0"/>
              </a:spcAft>
              <a:buClr>
                <a:schemeClr val="accent3"/>
              </a:buClr>
              <a:buFont typeface="Wingdings 2"/>
              <a:buNone/>
              <a:defRPr/>
            </a:pPr>
            <a:r>
              <a:rPr lang="en-US" sz="1800" b="1" dirty="0" smtClean="0">
                <a:solidFill>
                  <a:srgbClr val="7030A0"/>
                </a:solidFill>
                <a:latin typeface="Georgia" pitchFamily="18" charset="0"/>
                <a:cs typeface="Aharoni" pitchFamily="2" charset="-79"/>
              </a:rPr>
              <a:t>WWW.RAINPROCO.COM/WT</a:t>
            </a:r>
            <a:endParaRPr lang="en-US" sz="1800" b="1" dirty="0">
              <a:solidFill>
                <a:srgbClr val="7030A0"/>
              </a:solidFill>
              <a:latin typeface="Georgia" pitchFamily="18" charset="0"/>
              <a:cs typeface="Aharoni" pitchFamily="2" charset="-79"/>
            </a:endParaRPr>
          </a:p>
        </p:txBody>
      </p:sp>
      <p:sp>
        <p:nvSpPr>
          <p:cNvPr id="4" name="Right Arrow 3"/>
          <p:cNvSpPr/>
          <p:nvPr/>
        </p:nvSpPr>
        <p:spPr>
          <a:xfrm>
            <a:off x="8077200" y="6387084"/>
            <a:ext cx="762000" cy="394716"/>
          </a:xfrm>
          <a:prstGeom prst="rightArrow">
            <a:avLst/>
          </a:prstGeom>
          <a:solidFill>
            <a:schemeClr val="accent2">
              <a:lumMod val="60000"/>
              <a:lumOff val="4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5362" name="Title 1"/>
          <p:cNvSpPr>
            <a:spLocks noGrp="1"/>
          </p:cNvSpPr>
          <p:nvPr>
            <p:ph type="title"/>
          </p:nvPr>
        </p:nvSpPr>
        <p:spPr>
          <a:xfrm>
            <a:off x="457200" y="1162050"/>
            <a:ext cx="8229600" cy="590550"/>
          </a:xfrm>
        </p:spPr>
        <p:txBody>
          <a:bodyPr/>
          <a:lstStyle/>
          <a:p>
            <a:pPr algn="ctr"/>
            <a:r>
              <a:rPr lang="en-US" sz="3600" dirty="0" smtClean="0">
                <a:latin typeface="Ebrima" pitchFamily="2" charset="0"/>
                <a:ea typeface="Ebrima" pitchFamily="2" charset="0"/>
                <a:cs typeface="Ebrima" pitchFamily="2" charset="0"/>
              </a:rPr>
              <a:t>Three Tank System</a:t>
            </a:r>
          </a:p>
        </p:txBody>
      </p:sp>
      <p:pic>
        <p:nvPicPr>
          <p:cNvPr id="9" name="Content Placeholder 8"/>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779370" y="2133600"/>
            <a:ext cx="5840630" cy="4389436"/>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Right Arrow 3"/>
          <p:cNvSpPr/>
          <p:nvPr/>
        </p:nvSpPr>
        <p:spPr>
          <a:xfrm>
            <a:off x="8077200" y="6387084"/>
            <a:ext cx="762000" cy="394716"/>
          </a:xfrm>
          <a:prstGeom prst="rightArrow">
            <a:avLst/>
          </a:prstGeom>
          <a:solidFill>
            <a:schemeClr val="accent2">
              <a:lumMod val="60000"/>
              <a:lumOff val="4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9"/>
                                        </p:tgtEl>
                                      </p:cBhvr>
                                    </p:animEffect>
                                    <p:animScale>
                                      <p:cBhvr>
                                        <p:cTn id="7" dur="250" autoRev="1" fill="hold"/>
                                        <p:tgtEl>
                                          <p:spTgt spid="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838200"/>
            <a:ext cx="8229600" cy="838200"/>
          </a:xfrm>
        </p:spPr>
        <p:txBody>
          <a:bodyPr/>
          <a:lstStyle/>
          <a:p>
            <a:pPr algn="ctr"/>
            <a:r>
              <a:rPr lang="en-US" sz="3600" dirty="0" smtClean="0"/>
              <a:t>Six Tank System and 4 Tank System</a:t>
            </a:r>
          </a:p>
        </p:txBody>
      </p:sp>
      <p:pic>
        <p:nvPicPr>
          <p:cNvPr id="4"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400639">
            <a:off x="761454" y="2148661"/>
            <a:ext cx="3195402" cy="417900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Content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21693">
            <a:off x="5397977" y="2104402"/>
            <a:ext cx="2722399" cy="437903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6" presetClass="entr" presetSubtype="21"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504950"/>
            <a:ext cx="8229600" cy="704850"/>
          </a:xfrm>
        </p:spPr>
        <p:txBody>
          <a:bodyPr>
            <a:normAutofit fontScale="90000"/>
          </a:bodyPr>
          <a:lstStyle/>
          <a:p>
            <a:pPr algn="ctr" fontAlgn="auto">
              <a:spcAft>
                <a:spcPts val="0"/>
              </a:spcAft>
              <a:defRPr/>
            </a:pPr>
            <a:r>
              <a:rPr lang="en-US" sz="3300" dirty="0" smtClean="0">
                <a:latin typeface="High Tower Text" pitchFamily="18" charset="0"/>
              </a:rPr>
              <a:t>The Back Flush under drain is exclusively </a:t>
            </a:r>
            <a:br>
              <a:rPr lang="en-US" sz="3300" dirty="0" smtClean="0">
                <a:latin typeface="High Tower Text" pitchFamily="18" charset="0"/>
              </a:rPr>
            </a:br>
            <a:r>
              <a:rPr lang="en-US" sz="3300" dirty="0" smtClean="0">
                <a:latin typeface="High Tower Text" pitchFamily="18" charset="0"/>
              </a:rPr>
              <a:t>designed for the most efficient Back Flush.</a:t>
            </a:r>
            <a:endParaRPr lang="en-US" sz="3300" dirty="0">
              <a:latin typeface="High Tower Text" pitchFamily="18" charset="0"/>
            </a:endParaRPr>
          </a:p>
        </p:txBody>
      </p:sp>
      <p:sp>
        <p:nvSpPr>
          <p:cNvPr id="3" name="Content Placeholder 2"/>
          <p:cNvSpPr>
            <a:spLocks noGrp="1"/>
          </p:cNvSpPr>
          <p:nvPr>
            <p:ph idx="1"/>
          </p:nvPr>
        </p:nvSpPr>
        <p:spPr>
          <a:xfrm>
            <a:off x="533400" y="2667000"/>
            <a:ext cx="8229600" cy="3581400"/>
          </a:xfrm>
        </p:spPr>
        <p:txBody>
          <a:bodyPr>
            <a:normAutofit lnSpcReduction="10000"/>
          </a:bodyPr>
          <a:lstStyle/>
          <a:p>
            <a:pPr marL="514350" indent="-514350" fontAlgn="auto">
              <a:spcAft>
                <a:spcPts val="0"/>
              </a:spcAft>
              <a:buClr>
                <a:schemeClr val="accent3"/>
              </a:buClr>
              <a:buFont typeface="+mj-lt"/>
              <a:buAutoNum type="arabicPeriod"/>
              <a:defRPr/>
            </a:pPr>
            <a:r>
              <a:rPr lang="en-US" sz="2300" dirty="0" smtClean="0">
                <a:latin typeface="Bodoni MT Black" pitchFamily="18" charset="0"/>
              </a:rPr>
              <a:t>Under drain covers the bottom area of the filter</a:t>
            </a:r>
          </a:p>
          <a:p>
            <a:pPr marL="514350" indent="-514350" fontAlgn="auto">
              <a:spcAft>
                <a:spcPts val="0"/>
              </a:spcAft>
              <a:buClr>
                <a:schemeClr val="accent3"/>
              </a:buClr>
              <a:buFont typeface="+mj-lt"/>
              <a:buAutoNum type="arabicPeriod"/>
              <a:defRPr/>
            </a:pPr>
            <a:endParaRPr lang="en-US" sz="2300" dirty="0" smtClean="0">
              <a:latin typeface="Bodoni MT Black" pitchFamily="18" charset="0"/>
            </a:endParaRPr>
          </a:p>
          <a:p>
            <a:pPr marL="514350" indent="-514350" fontAlgn="auto">
              <a:spcAft>
                <a:spcPts val="0"/>
              </a:spcAft>
              <a:buClr>
                <a:schemeClr val="accent3"/>
              </a:buClr>
              <a:buFont typeface="+mj-lt"/>
              <a:buAutoNum type="arabicPeriod"/>
              <a:defRPr/>
            </a:pPr>
            <a:r>
              <a:rPr lang="en-US" sz="2300" dirty="0" smtClean="0">
                <a:latin typeface="Bodoni MT Black" pitchFamily="18" charset="0"/>
              </a:rPr>
              <a:t>Only vertical Back Flush flow, no wasted horizontal or downward flow</a:t>
            </a:r>
          </a:p>
          <a:p>
            <a:pPr marL="708660" lvl="1" indent="-342900" fontAlgn="auto">
              <a:spcAft>
                <a:spcPts val="0"/>
              </a:spcAft>
              <a:buFont typeface="+mj-lt"/>
              <a:buAutoNum type="alphaUcPeriod"/>
              <a:defRPr/>
            </a:pPr>
            <a:endParaRPr lang="en-US" sz="1800" dirty="0" smtClean="0">
              <a:latin typeface="Bodoni MT" pitchFamily="18" charset="0"/>
            </a:endParaRPr>
          </a:p>
          <a:p>
            <a:pPr marL="708660" lvl="1" indent="-342900" fontAlgn="auto">
              <a:spcAft>
                <a:spcPts val="0"/>
              </a:spcAft>
              <a:buFont typeface="+mj-lt"/>
              <a:buAutoNum type="alphaUcPeriod"/>
              <a:defRPr/>
            </a:pPr>
            <a:r>
              <a:rPr lang="en-US" sz="2200" dirty="0" smtClean="0">
                <a:latin typeface="Bodoni MT" pitchFamily="18" charset="0"/>
              </a:rPr>
              <a:t>Reduces Back Flush time, thus saving water.</a:t>
            </a:r>
          </a:p>
          <a:p>
            <a:pPr marL="708660" lvl="1" indent="-342900" fontAlgn="auto">
              <a:spcAft>
                <a:spcPts val="0"/>
              </a:spcAft>
              <a:buFont typeface="+mj-lt"/>
              <a:buAutoNum type="alphaUcPeriod"/>
              <a:defRPr/>
            </a:pPr>
            <a:r>
              <a:rPr lang="en-US" sz="2200" dirty="0" smtClean="0">
                <a:latin typeface="Bodoni MT" pitchFamily="18" charset="0"/>
              </a:rPr>
              <a:t>Reduces the depth of the media bed, saving initial media cost and manufacturing cost.</a:t>
            </a:r>
          </a:p>
          <a:p>
            <a:pPr marL="708660" lvl="1" indent="-342900" fontAlgn="auto">
              <a:spcAft>
                <a:spcPts val="0"/>
              </a:spcAft>
              <a:buFont typeface="+mj-lt"/>
              <a:buAutoNum type="alphaUcPeriod"/>
              <a:defRPr/>
            </a:pPr>
            <a:r>
              <a:rPr lang="en-US" sz="2200" dirty="0" smtClean="0">
                <a:latin typeface="Bodoni MT" pitchFamily="18" charset="0"/>
              </a:rPr>
              <a:t>Gives as close to a 100 percent media efficiency cleaning as possible</a:t>
            </a:r>
            <a:r>
              <a:rPr lang="en-US" sz="2000" dirty="0" smtClean="0">
                <a:latin typeface="Bodoni MT" pitchFamily="18" charset="0"/>
              </a:rPr>
              <a:t>.</a:t>
            </a:r>
            <a:endParaRPr lang="en-US" sz="2000" dirty="0">
              <a:latin typeface="Bodoni MT" pitchFamily="18" charset="0"/>
            </a:endParaRPr>
          </a:p>
        </p:txBody>
      </p:sp>
      <p:sp>
        <p:nvSpPr>
          <p:cNvPr id="4" name="Right Arrow 3"/>
          <p:cNvSpPr/>
          <p:nvPr/>
        </p:nvSpPr>
        <p:spPr>
          <a:xfrm>
            <a:off x="8077200" y="6387084"/>
            <a:ext cx="762000" cy="394716"/>
          </a:xfrm>
          <a:prstGeom prst="rightArrow">
            <a:avLst/>
          </a:prstGeom>
          <a:solidFill>
            <a:schemeClr val="accent2">
              <a:lumMod val="60000"/>
              <a:lumOff val="4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828800"/>
            <a:ext cx="7391400" cy="4389437"/>
          </a:xfrm>
        </p:spPr>
        <p:txBody>
          <a:bodyPr>
            <a:normAutofit/>
          </a:bodyPr>
          <a:lstStyle/>
          <a:p>
            <a:pPr marL="0" indent="0" fontAlgn="auto">
              <a:spcAft>
                <a:spcPts val="0"/>
              </a:spcAft>
              <a:buClr>
                <a:schemeClr val="accent3"/>
              </a:buClr>
              <a:buFont typeface="Wingdings 2"/>
              <a:buNone/>
              <a:defRPr/>
            </a:pPr>
            <a:r>
              <a:rPr lang="en-US" sz="2400" dirty="0" smtClean="0">
                <a:solidFill>
                  <a:schemeClr val="bg2">
                    <a:lumMod val="50000"/>
                  </a:schemeClr>
                </a:solidFill>
                <a:latin typeface="Bodoni MT Black" pitchFamily="18" charset="0"/>
              </a:rPr>
              <a:t>3.   </a:t>
            </a:r>
            <a:r>
              <a:rPr lang="en-US" sz="2300" dirty="0" smtClean="0">
                <a:latin typeface="Bodoni MT Black" pitchFamily="18" charset="0"/>
              </a:rPr>
              <a:t>Constructed of non rust materials</a:t>
            </a:r>
          </a:p>
          <a:p>
            <a:pPr marL="0" indent="0" fontAlgn="auto">
              <a:spcAft>
                <a:spcPts val="0"/>
              </a:spcAft>
              <a:buClr>
                <a:schemeClr val="accent3"/>
              </a:buClr>
              <a:buFont typeface="Wingdings 2"/>
              <a:buNone/>
              <a:defRPr/>
            </a:pPr>
            <a:endParaRPr lang="en-US" dirty="0">
              <a:latin typeface="Bodoni MT Black" pitchFamily="18" charset="0"/>
            </a:endParaRPr>
          </a:p>
          <a:p>
            <a:pPr marL="0" indent="0" fontAlgn="auto">
              <a:spcAft>
                <a:spcPts val="0"/>
              </a:spcAft>
              <a:buClr>
                <a:schemeClr val="accent3"/>
              </a:buClr>
              <a:buFont typeface="Wingdings 2"/>
              <a:buNone/>
              <a:defRPr/>
            </a:pPr>
            <a:r>
              <a:rPr lang="en-US" dirty="0">
                <a:latin typeface="Bodoni MT Black" pitchFamily="18" charset="0"/>
              </a:rPr>
              <a:t> </a:t>
            </a:r>
            <a:r>
              <a:rPr lang="en-US" dirty="0" smtClean="0">
                <a:latin typeface="Bodoni MT Black" pitchFamily="18" charset="0"/>
              </a:rPr>
              <a:t>    </a:t>
            </a:r>
            <a:r>
              <a:rPr lang="en-US" sz="2200" dirty="0" smtClean="0">
                <a:solidFill>
                  <a:schemeClr val="accent1">
                    <a:lumMod val="60000"/>
                    <a:lumOff val="40000"/>
                  </a:schemeClr>
                </a:solidFill>
                <a:latin typeface="Bodoni MT" pitchFamily="18" charset="0"/>
              </a:rPr>
              <a:t>A.</a:t>
            </a:r>
            <a:r>
              <a:rPr lang="en-US" sz="2200" dirty="0" smtClean="0">
                <a:latin typeface="Bodoni MT" pitchFamily="18" charset="0"/>
              </a:rPr>
              <a:t>   Glass filled nylon tank, proven long lasting.</a:t>
            </a:r>
          </a:p>
          <a:p>
            <a:pPr marL="0" indent="0" fontAlgn="auto">
              <a:spcAft>
                <a:spcPts val="0"/>
              </a:spcAft>
              <a:buClr>
                <a:schemeClr val="accent3"/>
              </a:buClr>
              <a:buFont typeface="Wingdings 2"/>
              <a:buNone/>
              <a:defRPr/>
            </a:pPr>
            <a:r>
              <a:rPr lang="en-US" sz="2200" dirty="0" smtClean="0">
                <a:latin typeface="Bodoni MT" pitchFamily="18" charset="0"/>
              </a:rPr>
              <a:t>        </a:t>
            </a:r>
          </a:p>
          <a:p>
            <a:pPr marL="0" indent="0" fontAlgn="auto">
              <a:spcAft>
                <a:spcPts val="0"/>
              </a:spcAft>
              <a:buClr>
                <a:schemeClr val="accent3"/>
              </a:buClr>
              <a:buFont typeface="Wingdings 2"/>
              <a:buNone/>
              <a:defRPr/>
            </a:pPr>
            <a:r>
              <a:rPr lang="en-US" sz="2200" dirty="0">
                <a:solidFill>
                  <a:schemeClr val="accent1">
                    <a:lumMod val="60000"/>
                    <a:lumOff val="40000"/>
                  </a:schemeClr>
                </a:solidFill>
                <a:latin typeface="Bodoni MT" pitchFamily="18" charset="0"/>
              </a:rPr>
              <a:t> </a:t>
            </a:r>
            <a:r>
              <a:rPr lang="en-US" sz="2200" dirty="0" smtClean="0">
                <a:solidFill>
                  <a:schemeClr val="accent1">
                    <a:lumMod val="60000"/>
                    <a:lumOff val="40000"/>
                  </a:schemeClr>
                </a:solidFill>
                <a:latin typeface="Bodoni MT" pitchFamily="18" charset="0"/>
              </a:rPr>
              <a:t>       B.</a:t>
            </a:r>
            <a:r>
              <a:rPr lang="en-US" sz="2200" dirty="0" smtClean="0">
                <a:latin typeface="Bodoni MT" pitchFamily="18" charset="0"/>
              </a:rPr>
              <a:t>   UVR PVC manifold system (Ultra-Violet Resistant) </a:t>
            </a:r>
          </a:p>
          <a:p>
            <a:pPr marL="0" indent="0" fontAlgn="auto">
              <a:spcAft>
                <a:spcPts val="0"/>
              </a:spcAft>
              <a:buClr>
                <a:schemeClr val="accent3"/>
              </a:buClr>
              <a:buFont typeface="Wingdings 2"/>
              <a:buNone/>
              <a:defRPr/>
            </a:pPr>
            <a:r>
              <a:rPr lang="en-US" sz="2200" dirty="0" smtClean="0">
                <a:latin typeface="Bodoni MT" pitchFamily="18" charset="0"/>
              </a:rPr>
              <a:t>	 This material has been used since its, development </a:t>
            </a:r>
          </a:p>
          <a:p>
            <a:pPr marL="0" indent="0" fontAlgn="auto">
              <a:spcAft>
                <a:spcPts val="0"/>
              </a:spcAft>
              <a:buClr>
                <a:schemeClr val="accent3"/>
              </a:buClr>
              <a:buFont typeface="Wingdings 2"/>
              <a:buNone/>
              <a:defRPr/>
            </a:pPr>
            <a:r>
              <a:rPr lang="en-US" sz="2200" dirty="0">
                <a:latin typeface="Bodoni MT" pitchFamily="18" charset="0"/>
              </a:rPr>
              <a:t>	</a:t>
            </a:r>
            <a:r>
              <a:rPr lang="en-US" sz="2200" dirty="0" smtClean="0">
                <a:latin typeface="Bodoni MT" pitchFamily="18" charset="0"/>
              </a:rPr>
              <a:t>  in the late 1970s.</a:t>
            </a:r>
            <a:endParaRPr lang="en-US" sz="2200" dirty="0">
              <a:latin typeface="Bodoni MT" pitchFamily="18" charset="0"/>
            </a:endParaRPr>
          </a:p>
        </p:txBody>
      </p:sp>
      <p:sp>
        <p:nvSpPr>
          <p:cNvPr id="4" name="Right Arrow 3"/>
          <p:cNvSpPr/>
          <p:nvPr/>
        </p:nvSpPr>
        <p:spPr>
          <a:xfrm>
            <a:off x="8077200" y="6387084"/>
            <a:ext cx="762000" cy="394716"/>
          </a:xfrm>
          <a:prstGeom prst="rightArrow">
            <a:avLst/>
          </a:prstGeom>
          <a:solidFill>
            <a:schemeClr val="accent2">
              <a:lumMod val="60000"/>
              <a:lumOff val="4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4389437"/>
          </a:xfrm>
        </p:spPr>
        <p:txBody>
          <a:bodyPr>
            <a:normAutofit/>
          </a:bodyPr>
          <a:lstStyle/>
          <a:p>
            <a:pPr marL="514350" indent="-514350" fontAlgn="auto">
              <a:spcAft>
                <a:spcPts val="0"/>
              </a:spcAft>
              <a:buClr>
                <a:schemeClr val="accent3"/>
              </a:buClr>
              <a:buFont typeface="Wingdings 2"/>
              <a:buAutoNum type="arabicPeriod" startAt="4"/>
              <a:defRPr/>
            </a:pPr>
            <a:r>
              <a:rPr lang="en-US" sz="2300" dirty="0" smtClean="0">
                <a:latin typeface="Bodoni MT Black" pitchFamily="18" charset="0"/>
              </a:rPr>
              <a:t>Easy installation</a:t>
            </a:r>
          </a:p>
          <a:p>
            <a:pPr marL="514350" indent="-514350" fontAlgn="auto">
              <a:spcAft>
                <a:spcPts val="0"/>
              </a:spcAft>
              <a:buClr>
                <a:schemeClr val="accent3"/>
              </a:buClr>
              <a:buFont typeface="Wingdings 2"/>
              <a:buAutoNum type="arabicPeriod" startAt="4"/>
              <a:defRPr/>
            </a:pPr>
            <a:endParaRPr lang="en-US" dirty="0">
              <a:latin typeface="Bodoni MT Black" pitchFamily="18" charset="0"/>
            </a:endParaRPr>
          </a:p>
          <a:p>
            <a:pPr marL="0" indent="0" fontAlgn="auto">
              <a:spcAft>
                <a:spcPts val="0"/>
              </a:spcAft>
              <a:buClr>
                <a:schemeClr val="accent3"/>
              </a:buClr>
              <a:buFont typeface="Wingdings 2"/>
              <a:buNone/>
              <a:defRPr/>
            </a:pPr>
            <a:r>
              <a:rPr lang="en-US" dirty="0" smtClean="0">
                <a:latin typeface="Bodoni MT Black" pitchFamily="18" charset="0"/>
              </a:rPr>
              <a:t>     </a:t>
            </a:r>
            <a:r>
              <a:rPr lang="en-US" sz="2200" dirty="0" smtClean="0">
                <a:solidFill>
                  <a:schemeClr val="accent1">
                    <a:lumMod val="60000"/>
                    <a:lumOff val="40000"/>
                  </a:schemeClr>
                </a:solidFill>
                <a:latin typeface="Bodoni MT" pitchFamily="18" charset="0"/>
              </a:rPr>
              <a:t>A.</a:t>
            </a:r>
            <a:r>
              <a:rPr lang="en-US" sz="2200" dirty="0" smtClean="0">
                <a:latin typeface="Bodoni MT" pitchFamily="18" charset="0"/>
              </a:rPr>
              <a:t>   Light weight construction, saves on freight cost, installation 	  equipment needed (no forklift required) and manpower 	  needed.</a:t>
            </a:r>
          </a:p>
          <a:p>
            <a:pPr marL="0" indent="0" fontAlgn="auto">
              <a:spcAft>
                <a:spcPts val="0"/>
              </a:spcAft>
              <a:buClr>
                <a:schemeClr val="accent3"/>
              </a:buClr>
              <a:buFont typeface="Wingdings 2"/>
              <a:buNone/>
              <a:defRPr/>
            </a:pPr>
            <a:r>
              <a:rPr lang="en-US" sz="2200" dirty="0" smtClean="0">
                <a:latin typeface="Bodoni MT" pitchFamily="18" charset="0"/>
              </a:rPr>
              <a:t>        </a:t>
            </a:r>
            <a:r>
              <a:rPr lang="en-US" sz="2200" dirty="0" smtClean="0">
                <a:solidFill>
                  <a:schemeClr val="accent1">
                    <a:lumMod val="60000"/>
                    <a:lumOff val="40000"/>
                  </a:schemeClr>
                </a:solidFill>
                <a:latin typeface="Bodoni MT" pitchFamily="18" charset="0"/>
              </a:rPr>
              <a:t>B.</a:t>
            </a:r>
            <a:r>
              <a:rPr lang="en-US" sz="2200" dirty="0" smtClean="0">
                <a:latin typeface="Bodoni MT" pitchFamily="18" charset="0"/>
              </a:rPr>
              <a:t>    Minimum tools needed, most connections are union type 	  fittings requiring only hand tightening.</a:t>
            </a:r>
          </a:p>
          <a:p>
            <a:pPr marL="0" indent="0" fontAlgn="auto">
              <a:spcAft>
                <a:spcPts val="0"/>
              </a:spcAft>
              <a:buClr>
                <a:schemeClr val="accent3"/>
              </a:buClr>
              <a:buFont typeface="Wingdings 2"/>
              <a:buNone/>
              <a:defRPr/>
            </a:pPr>
            <a:r>
              <a:rPr lang="en-US" sz="2200" dirty="0" smtClean="0">
                <a:latin typeface="Bodoni MT" pitchFamily="18" charset="0"/>
              </a:rPr>
              <a:t>        </a:t>
            </a:r>
            <a:r>
              <a:rPr lang="en-US" sz="2200" dirty="0" smtClean="0">
                <a:solidFill>
                  <a:schemeClr val="accent1">
                    <a:lumMod val="60000"/>
                    <a:lumOff val="40000"/>
                  </a:schemeClr>
                </a:solidFill>
                <a:latin typeface="Bodoni MT" pitchFamily="18" charset="0"/>
              </a:rPr>
              <a:t>C.</a:t>
            </a:r>
            <a:r>
              <a:rPr lang="en-US" sz="2200" dirty="0" smtClean="0">
                <a:latin typeface="Bodoni MT" pitchFamily="18" charset="0"/>
              </a:rPr>
              <a:t>    One man can install the entire system,  no matter how 	   many tanks.</a:t>
            </a:r>
            <a:endParaRPr lang="en-US" sz="2200" dirty="0">
              <a:latin typeface="Bodoni MT" pitchFamily="18" charset="0"/>
            </a:endParaRPr>
          </a:p>
        </p:txBody>
      </p:sp>
      <p:sp>
        <p:nvSpPr>
          <p:cNvPr id="4" name="Right Arrow 3"/>
          <p:cNvSpPr/>
          <p:nvPr/>
        </p:nvSpPr>
        <p:spPr>
          <a:xfrm>
            <a:off x="8077200" y="6387084"/>
            <a:ext cx="762000" cy="394716"/>
          </a:xfrm>
          <a:prstGeom prst="rightArrow">
            <a:avLst/>
          </a:prstGeom>
          <a:solidFill>
            <a:schemeClr val="accent2">
              <a:lumMod val="60000"/>
              <a:lumOff val="4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00200"/>
            <a:ext cx="8229600" cy="4389437"/>
          </a:xfrm>
        </p:spPr>
        <p:txBody>
          <a:bodyPr>
            <a:normAutofit/>
          </a:bodyPr>
          <a:lstStyle/>
          <a:p>
            <a:pPr marL="514350" indent="-514350" fontAlgn="auto">
              <a:spcAft>
                <a:spcPts val="0"/>
              </a:spcAft>
              <a:buClr>
                <a:schemeClr val="accent3"/>
              </a:buClr>
              <a:buFont typeface="Wingdings 2"/>
              <a:buAutoNum type="arabicPeriod" startAt="5"/>
              <a:defRPr/>
            </a:pPr>
            <a:r>
              <a:rPr lang="en-US" sz="2300" dirty="0" smtClean="0">
                <a:latin typeface="Bodoni MT Black" pitchFamily="18" charset="0"/>
              </a:rPr>
              <a:t>Modular design</a:t>
            </a:r>
          </a:p>
          <a:p>
            <a:pPr marL="514350" indent="-514350" fontAlgn="auto">
              <a:spcAft>
                <a:spcPts val="0"/>
              </a:spcAft>
              <a:buClr>
                <a:schemeClr val="accent3"/>
              </a:buClr>
              <a:buFont typeface="Wingdings 2"/>
              <a:buAutoNum type="arabicPeriod" startAt="5"/>
              <a:defRPr/>
            </a:pPr>
            <a:endParaRPr lang="en-US" dirty="0">
              <a:latin typeface="Bodoni MT Black" pitchFamily="18" charset="0"/>
            </a:endParaRPr>
          </a:p>
          <a:p>
            <a:pPr marL="0" indent="0" fontAlgn="auto">
              <a:spcAft>
                <a:spcPts val="0"/>
              </a:spcAft>
              <a:buClr>
                <a:schemeClr val="accent3"/>
              </a:buClr>
              <a:buFont typeface="Wingdings 2"/>
              <a:buNone/>
              <a:defRPr/>
            </a:pPr>
            <a:r>
              <a:rPr lang="en-US" sz="2200" dirty="0" smtClean="0">
                <a:latin typeface="Bodoni MT" pitchFamily="18" charset="0"/>
              </a:rPr>
              <a:t>        </a:t>
            </a:r>
            <a:r>
              <a:rPr lang="en-US" sz="2200" dirty="0" smtClean="0">
                <a:solidFill>
                  <a:schemeClr val="accent1">
                    <a:lumMod val="60000"/>
                    <a:lumOff val="40000"/>
                  </a:schemeClr>
                </a:solidFill>
                <a:latin typeface="Bodoni MT" pitchFamily="18" charset="0"/>
              </a:rPr>
              <a:t>A.</a:t>
            </a:r>
            <a:r>
              <a:rPr lang="en-US" sz="2200" dirty="0" smtClean="0">
                <a:latin typeface="Bodoni MT" pitchFamily="18" charset="0"/>
              </a:rPr>
              <a:t>   Each Modular filter is capable of a flow of 17-25 GPM,  	 </a:t>
            </a:r>
            <a:r>
              <a:rPr lang="en-US" sz="2200" dirty="0">
                <a:latin typeface="Bodoni MT" pitchFamily="18" charset="0"/>
              </a:rPr>
              <a:t> </a:t>
            </a:r>
            <a:r>
              <a:rPr lang="en-US" sz="2200" dirty="0" smtClean="0">
                <a:latin typeface="Bodoni MT" pitchFamily="18" charset="0"/>
              </a:rPr>
              <a:t>depending on media used.</a:t>
            </a:r>
          </a:p>
          <a:p>
            <a:pPr marL="0" indent="0" fontAlgn="auto">
              <a:spcAft>
                <a:spcPts val="0"/>
              </a:spcAft>
              <a:buClr>
                <a:schemeClr val="accent3"/>
              </a:buClr>
              <a:buFont typeface="Wingdings 2"/>
              <a:buNone/>
              <a:defRPr/>
            </a:pPr>
            <a:r>
              <a:rPr lang="en-US" sz="2200" dirty="0">
                <a:latin typeface="Bodoni MT" pitchFamily="18" charset="0"/>
              </a:rPr>
              <a:t> </a:t>
            </a:r>
            <a:r>
              <a:rPr lang="en-US" sz="2200" dirty="0" smtClean="0">
                <a:latin typeface="Bodoni MT" pitchFamily="18" charset="0"/>
              </a:rPr>
              <a:t>       </a:t>
            </a:r>
            <a:r>
              <a:rPr lang="en-US" sz="2200" dirty="0" smtClean="0">
                <a:solidFill>
                  <a:schemeClr val="accent1">
                    <a:lumMod val="60000"/>
                    <a:lumOff val="40000"/>
                  </a:schemeClr>
                </a:solidFill>
                <a:latin typeface="Bodoni MT" pitchFamily="18" charset="0"/>
              </a:rPr>
              <a:t>B.</a:t>
            </a:r>
            <a:r>
              <a:rPr lang="en-US" sz="2200" dirty="0" smtClean="0">
                <a:latin typeface="Bodoni MT" pitchFamily="18" charset="0"/>
              </a:rPr>
              <a:t>   Low flow system can now use sand media filtration.</a:t>
            </a:r>
          </a:p>
          <a:p>
            <a:pPr marL="0" indent="0" fontAlgn="auto">
              <a:spcAft>
                <a:spcPts val="0"/>
              </a:spcAft>
              <a:buClr>
                <a:schemeClr val="accent3"/>
              </a:buClr>
              <a:buFont typeface="Wingdings 2"/>
              <a:buNone/>
              <a:defRPr/>
            </a:pPr>
            <a:r>
              <a:rPr lang="en-US" sz="2200" dirty="0">
                <a:latin typeface="Bodoni MT" pitchFamily="18" charset="0"/>
              </a:rPr>
              <a:t> </a:t>
            </a:r>
            <a:r>
              <a:rPr lang="en-US" sz="2200" dirty="0" smtClean="0">
                <a:latin typeface="Bodoni MT" pitchFamily="18" charset="0"/>
              </a:rPr>
              <a:t>       </a:t>
            </a:r>
            <a:r>
              <a:rPr lang="en-US" sz="2200" dirty="0" smtClean="0">
                <a:solidFill>
                  <a:schemeClr val="accent1">
                    <a:lumMod val="60000"/>
                    <a:lumOff val="40000"/>
                  </a:schemeClr>
                </a:solidFill>
                <a:latin typeface="Bodoni MT" pitchFamily="18" charset="0"/>
              </a:rPr>
              <a:t>C.</a:t>
            </a:r>
            <a:r>
              <a:rPr lang="en-US" sz="2200" dirty="0" smtClean="0">
                <a:latin typeface="Bodoni MT" pitchFamily="18" charset="0"/>
              </a:rPr>
              <a:t>   As many Modular filters necessary can be added to meet 	  the flow requirement of the system.</a:t>
            </a:r>
          </a:p>
          <a:p>
            <a:pPr marL="0" indent="0" fontAlgn="auto">
              <a:spcAft>
                <a:spcPts val="0"/>
              </a:spcAft>
              <a:buClr>
                <a:schemeClr val="accent3"/>
              </a:buClr>
              <a:buFont typeface="Wingdings 2"/>
              <a:buNone/>
              <a:defRPr/>
            </a:pPr>
            <a:r>
              <a:rPr lang="en-US" sz="2200" dirty="0" smtClean="0">
                <a:latin typeface="Bodoni MT" pitchFamily="18" charset="0"/>
              </a:rPr>
              <a:t>        </a:t>
            </a:r>
            <a:r>
              <a:rPr lang="en-US" sz="2200" dirty="0" smtClean="0">
                <a:solidFill>
                  <a:schemeClr val="accent1">
                    <a:lumMod val="60000"/>
                    <a:lumOff val="40000"/>
                  </a:schemeClr>
                </a:solidFill>
                <a:latin typeface="Bodoni MT" pitchFamily="18" charset="0"/>
              </a:rPr>
              <a:t>D.</a:t>
            </a:r>
            <a:r>
              <a:rPr lang="en-US" sz="2200" dirty="0" smtClean="0">
                <a:latin typeface="Bodoni MT" pitchFamily="18" charset="0"/>
              </a:rPr>
              <a:t>   Modular filters can be added to or subtracted from the 	  system to meet future flow requirements.</a:t>
            </a:r>
            <a:endParaRPr lang="en-US" sz="2200" dirty="0">
              <a:latin typeface="Bodoni MT" pitchFamily="18" charset="0"/>
            </a:endParaRPr>
          </a:p>
        </p:txBody>
      </p:sp>
      <p:sp>
        <p:nvSpPr>
          <p:cNvPr id="4" name="Right Arrow 3"/>
          <p:cNvSpPr/>
          <p:nvPr/>
        </p:nvSpPr>
        <p:spPr>
          <a:xfrm>
            <a:off x="8077200" y="6387084"/>
            <a:ext cx="762000" cy="394716"/>
          </a:xfrm>
          <a:prstGeom prst="rightArrow">
            <a:avLst/>
          </a:prstGeom>
          <a:solidFill>
            <a:schemeClr val="accent2">
              <a:lumMod val="60000"/>
              <a:lumOff val="4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8229600" cy="4389437"/>
          </a:xfrm>
        </p:spPr>
        <p:txBody>
          <a:bodyPr>
            <a:normAutofit/>
          </a:bodyPr>
          <a:lstStyle/>
          <a:p>
            <a:pPr marL="457200" indent="-457200" fontAlgn="auto">
              <a:spcAft>
                <a:spcPts val="0"/>
              </a:spcAft>
              <a:buClr>
                <a:schemeClr val="accent3"/>
              </a:buClr>
              <a:buFont typeface="Wingdings 2"/>
              <a:buAutoNum type="arabicPeriod" startAt="6"/>
              <a:defRPr/>
            </a:pPr>
            <a:r>
              <a:rPr lang="en-US" sz="2300" dirty="0" smtClean="0">
                <a:latin typeface="Bodoni MT Black" pitchFamily="18" charset="0"/>
              </a:rPr>
              <a:t>Back Flushing</a:t>
            </a:r>
          </a:p>
          <a:p>
            <a:pPr marL="457200" indent="-457200" fontAlgn="auto">
              <a:spcAft>
                <a:spcPts val="0"/>
              </a:spcAft>
              <a:buClr>
                <a:schemeClr val="accent3"/>
              </a:buClr>
              <a:buFont typeface="Wingdings 2"/>
              <a:buAutoNum type="arabicPeriod" startAt="6"/>
              <a:defRPr/>
            </a:pPr>
            <a:endParaRPr lang="en-US" sz="2300" dirty="0">
              <a:latin typeface="Bodoni MT Black" pitchFamily="18" charset="0"/>
            </a:endParaRPr>
          </a:p>
          <a:p>
            <a:pPr marL="0" indent="0" fontAlgn="auto">
              <a:spcAft>
                <a:spcPts val="0"/>
              </a:spcAft>
              <a:buClr>
                <a:schemeClr val="accent3"/>
              </a:buClr>
              <a:buFont typeface="Wingdings 2"/>
              <a:buNone/>
              <a:defRPr/>
            </a:pPr>
            <a:r>
              <a:rPr lang="en-US" sz="2300" dirty="0" smtClean="0">
                <a:latin typeface="Bodoni MT Black" pitchFamily="18" charset="0"/>
              </a:rPr>
              <a:t>     </a:t>
            </a:r>
            <a:r>
              <a:rPr lang="en-US" sz="2200" dirty="0" smtClean="0">
                <a:solidFill>
                  <a:schemeClr val="accent1">
                    <a:lumMod val="60000"/>
                    <a:lumOff val="40000"/>
                  </a:schemeClr>
                </a:solidFill>
                <a:latin typeface="Bodoni MT" pitchFamily="18" charset="0"/>
              </a:rPr>
              <a:t>A.</a:t>
            </a:r>
            <a:r>
              <a:rPr lang="en-US" sz="2200" dirty="0" smtClean="0">
                <a:latin typeface="Bodoni MT" pitchFamily="18" charset="0"/>
              </a:rPr>
              <a:t>   Large tanks require high flows to back flush the media bed.</a:t>
            </a:r>
          </a:p>
          <a:p>
            <a:pPr marL="0" indent="0" fontAlgn="auto">
              <a:spcAft>
                <a:spcPts val="0"/>
              </a:spcAft>
              <a:buClr>
                <a:schemeClr val="accent3"/>
              </a:buClr>
              <a:buFont typeface="Wingdings 2"/>
              <a:buNone/>
              <a:defRPr/>
            </a:pPr>
            <a:r>
              <a:rPr lang="en-US" sz="2200" dirty="0">
                <a:latin typeface="Bodoni MT" pitchFamily="18" charset="0"/>
              </a:rPr>
              <a:t> </a:t>
            </a:r>
            <a:r>
              <a:rPr lang="en-US" sz="2200" dirty="0" smtClean="0">
                <a:latin typeface="Bodoni MT" pitchFamily="18" charset="0"/>
              </a:rPr>
              <a:t>      </a:t>
            </a:r>
          </a:p>
          <a:p>
            <a:pPr marL="0" indent="0" fontAlgn="auto">
              <a:spcAft>
                <a:spcPts val="0"/>
              </a:spcAft>
              <a:buClr>
                <a:schemeClr val="accent3"/>
              </a:buClr>
              <a:buFont typeface="Wingdings 2"/>
              <a:buNone/>
              <a:defRPr/>
            </a:pPr>
            <a:r>
              <a:rPr lang="en-US" sz="2200" dirty="0">
                <a:solidFill>
                  <a:schemeClr val="accent1">
                    <a:lumMod val="60000"/>
                    <a:lumOff val="40000"/>
                  </a:schemeClr>
                </a:solidFill>
                <a:latin typeface="Bodoni MT" pitchFamily="18" charset="0"/>
              </a:rPr>
              <a:t> </a:t>
            </a:r>
            <a:r>
              <a:rPr lang="en-US" sz="2200" dirty="0" smtClean="0">
                <a:solidFill>
                  <a:schemeClr val="accent1">
                    <a:lumMod val="60000"/>
                    <a:lumOff val="40000"/>
                  </a:schemeClr>
                </a:solidFill>
                <a:latin typeface="Bodoni MT" pitchFamily="18" charset="0"/>
              </a:rPr>
              <a:t>      B.</a:t>
            </a:r>
            <a:r>
              <a:rPr lang="en-US" sz="2200" dirty="0" smtClean="0">
                <a:latin typeface="Bodoni MT" pitchFamily="18" charset="0"/>
              </a:rPr>
              <a:t>   Water Tool Modular filters requires only 27-34 GPM to Back 	 Flush the media bed. On most systems this will be only a 	 small percentage of the total flow, thus keeping Back Flush 	 pressure sufficient to provide a quick and thorough cleaning 	 of the media bed, thus saving valuable water and 	 	 eliminating expensive downstream pressure sustaining 	 valves.</a:t>
            </a:r>
            <a:endParaRPr lang="en-US" sz="2200" dirty="0">
              <a:latin typeface="Bodoni MT" pitchFamily="18" charset="0"/>
            </a:endParaRPr>
          </a:p>
        </p:txBody>
      </p:sp>
      <p:sp>
        <p:nvSpPr>
          <p:cNvPr id="4" name="Right Arrow 3"/>
          <p:cNvSpPr/>
          <p:nvPr/>
        </p:nvSpPr>
        <p:spPr>
          <a:xfrm>
            <a:off x="8077200" y="6387084"/>
            <a:ext cx="762000" cy="394716"/>
          </a:xfrm>
          <a:prstGeom prst="rightArrow">
            <a:avLst/>
          </a:prstGeom>
          <a:solidFill>
            <a:schemeClr val="accent2">
              <a:lumMod val="60000"/>
              <a:lumOff val="4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5638800"/>
          </a:xfrm>
        </p:spPr>
        <p:txBody>
          <a:bodyPr>
            <a:normAutofit/>
          </a:bodyPr>
          <a:lstStyle/>
          <a:p>
            <a:pPr marL="457200" indent="-457200" fontAlgn="auto">
              <a:spcAft>
                <a:spcPts val="0"/>
              </a:spcAft>
              <a:buClr>
                <a:schemeClr val="accent3"/>
              </a:buClr>
              <a:buFont typeface="Wingdings 2"/>
              <a:buAutoNum type="arabicPeriod" startAt="7"/>
              <a:defRPr/>
            </a:pPr>
            <a:r>
              <a:rPr lang="en-US" sz="2300" dirty="0" smtClean="0">
                <a:latin typeface="Bodoni MT Black" pitchFamily="18" charset="0"/>
              </a:rPr>
              <a:t>Automatic controls</a:t>
            </a:r>
          </a:p>
          <a:p>
            <a:pPr marL="0" indent="0" fontAlgn="auto">
              <a:spcAft>
                <a:spcPts val="0"/>
              </a:spcAft>
              <a:buClr>
                <a:schemeClr val="accent3"/>
              </a:buClr>
              <a:buFont typeface="Wingdings 2"/>
              <a:buNone/>
              <a:defRPr/>
            </a:pPr>
            <a:endParaRPr lang="en-US" sz="2300" dirty="0" smtClean="0">
              <a:latin typeface="Bodoni MT Black" pitchFamily="18" charset="0"/>
            </a:endParaRPr>
          </a:p>
          <a:p>
            <a:pPr marL="0" indent="0" fontAlgn="auto">
              <a:spcAft>
                <a:spcPts val="0"/>
              </a:spcAft>
              <a:buClr>
                <a:schemeClr val="accent3"/>
              </a:buClr>
              <a:buFont typeface="Wingdings 2"/>
              <a:buNone/>
              <a:defRPr/>
            </a:pPr>
            <a:r>
              <a:rPr lang="en-US" sz="1800" dirty="0">
                <a:solidFill>
                  <a:schemeClr val="accent1">
                    <a:lumMod val="60000"/>
                    <a:lumOff val="40000"/>
                  </a:schemeClr>
                </a:solidFill>
                <a:latin typeface="Bodoni MT Black" pitchFamily="18" charset="0"/>
              </a:rPr>
              <a:t> </a:t>
            </a:r>
            <a:r>
              <a:rPr lang="en-US" sz="1800" dirty="0" smtClean="0">
                <a:solidFill>
                  <a:schemeClr val="accent1">
                    <a:lumMod val="60000"/>
                    <a:lumOff val="40000"/>
                  </a:schemeClr>
                </a:solidFill>
                <a:latin typeface="Bodoni MT Black" pitchFamily="18" charset="0"/>
              </a:rPr>
              <a:t>    </a:t>
            </a:r>
            <a:r>
              <a:rPr lang="en-US" sz="1800" dirty="0" smtClean="0">
                <a:solidFill>
                  <a:schemeClr val="accent1">
                    <a:lumMod val="60000"/>
                    <a:lumOff val="40000"/>
                  </a:schemeClr>
                </a:solidFill>
                <a:latin typeface="Bodoni MT" pitchFamily="18" charset="0"/>
              </a:rPr>
              <a:t>A.</a:t>
            </a:r>
            <a:r>
              <a:rPr lang="en-US" sz="1800" dirty="0" smtClean="0">
                <a:latin typeface="Bodoni MT" pitchFamily="18" charset="0"/>
              </a:rPr>
              <a:t>     The Back Flush controller can handle from 1 to 96 tanks. (The largest    </a:t>
            </a:r>
            <a:r>
              <a:rPr lang="en-US" sz="1800" dirty="0">
                <a:latin typeface="Bodoni MT" pitchFamily="18" charset="0"/>
              </a:rPr>
              <a:t> </a:t>
            </a:r>
            <a:r>
              <a:rPr lang="en-US" sz="1800" dirty="0" smtClean="0">
                <a:latin typeface="Bodoni MT" pitchFamily="18" charset="0"/>
              </a:rPr>
              <a:t>	station controller available). </a:t>
            </a:r>
          </a:p>
          <a:p>
            <a:pPr marL="0" indent="0" fontAlgn="auto">
              <a:spcAft>
                <a:spcPts val="0"/>
              </a:spcAft>
              <a:buClr>
                <a:schemeClr val="accent3"/>
              </a:buClr>
              <a:buFont typeface="Wingdings 2"/>
              <a:buNone/>
              <a:defRPr/>
            </a:pPr>
            <a:r>
              <a:rPr lang="en-US" sz="1800" dirty="0">
                <a:latin typeface="Bodoni MT" pitchFamily="18" charset="0"/>
              </a:rPr>
              <a:t> </a:t>
            </a:r>
            <a:r>
              <a:rPr lang="en-US" sz="1800" dirty="0" smtClean="0">
                <a:latin typeface="Bodoni MT" pitchFamily="18" charset="0"/>
              </a:rPr>
              <a:t>      </a:t>
            </a:r>
            <a:r>
              <a:rPr lang="en-US" sz="1800" dirty="0" smtClean="0">
                <a:solidFill>
                  <a:schemeClr val="accent1">
                    <a:lumMod val="60000"/>
                    <a:lumOff val="40000"/>
                  </a:schemeClr>
                </a:solidFill>
                <a:latin typeface="Bodoni MT" pitchFamily="18" charset="0"/>
              </a:rPr>
              <a:t>B.</a:t>
            </a:r>
            <a:r>
              <a:rPr lang="en-US" sz="1800" dirty="0" smtClean="0">
                <a:latin typeface="Bodoni MT" pitchFamily="18" charset="0"/>
              </a:rPr>
              <a:t>     Only two control wires go from the controller to the Modular tank system, 	utilizing two wire/decoder technologies. Eliminating installation labor and 	problematic wire runs to each and every tank.</a:t>
            </a:r>
          </a:p>
          <a:p>
            <a:pPr marL="0" indent="0" fontAlgn="auto">
              <a:spcAft>
                <a:spcPts val="0"/>
              </a:spcAft>
              <a:buClr>
                <a:schemeClr val="accent3"/>
              </a:buClr>
              <a:buFont typeface="Wingdings 2"/>
              <a:buNone/>
              <a:defRPr/>
            </a:pPr>
            <a:r>
              <a:rPr lang="en-US" sz="1800" dirty="0">
                <a:latin typeface="Bodoni MT" pitchFamily="18" charset="0"/>
              </a:rPr>
              <a:t> </a:t>
            </a:r>
            <a:r>
              <a:rPr lang="en-US" sz="1800" dirty="0" smtClean="0">
                <a:latin typeface="Bodoni MT" pitchFamily="18" charset="0"/>
              </a:rPr>
              <a:t>      </a:t>
            </a:r>
            <a:r>
              <a:rPr lang="en-US" sz="1800" dirty="0" smtClean="0">
                <a:solidFill>
                  <a:schemeClr val="accent1">
                    <a:lumMod val="60000"/>
                    <a:lumOff val="40000"/>
                  </a:schemeClr>
                </a:solidFill>
                <a:latin typeface="Bodoni MT" pitchFamily="18" charset="0"/>
              </a:rPr>
              <a:t>C.</a:t>
            </a:r>
            <a:r>
              <a:rPr lang="en-US" sz="1800" dirty="0" smtClean="0">
                <a:latin typeface="Bodoni MT" pitchFamily="18" charset="0"/>
              </a:rPr>
              <a:t>      The Pressure Differential switch will operate if the controller is in the 	“Off” position, saving potential dangerous high differential problems.</a:t>
            </a:r>
          </a:p>
          <a:p>
            <a:pPr marL="0" indent="0" fontAlgn="auto">
              <a:spcAft>
                <a:spcPts val="0"/>
              </a:spcAft>
              <a:buClr>
                <a:schemeClr val="accent3"/>
              </a:buClr>
              <a:buFont typeface="Wingdings 2"/>
              <a:buNone/>
              <a:defRPr/>
            </a:pPr>
            <a:r>
              <a:rPr lang="en-US" sz="1800" dirty="0">
                <a:latin typeface="Bodoni MT" pitchFamily="18" charset="0"/>
              </a:rPr>
              <a:t> </a:t>
            </a:r>
            <a:r>
              <a:rPr lang="en-US" sz="1800" dirty="0" smtClean="0">
                <a:latin typeface="Bodoni MT" pitchFamily="18" charset="0"/>
              </a:rPr>
              <a:t>      </a:t>
            </a:r>
            <a:r>
              <a:rPr lang="en-US" sz="1800" dirty="0" smtClean="0">
                <a:solidFill>
                  <a:schemeClr val="accent1">
                    <a:lumMod val="60000"/>
                    <a:lumOff val="40000"/>
                  </a:schemeClr>
                </a:solidFill>
                <a:latin typeface="Bodoni MT" pitchFamily="18" charset="0"/>
              </a:rPr>
              <a:t>D.</a:t>
            </a:r>
            <a:r>
              <a:rPr lang="en-US" sz="1800" dirty="0" smtClean="0">
                <a:latin typeface="Bodoni MT" pitchFamily="18" charset="0"/>
              </a:rPr>
              <a:t>      The controller keeps track of the number of flush cycles in a 	 	 resettable timing function that can be viewed at the controller.</a:t>
            </a:r>
          </a:p>
          <a:p>
            <a:pPr marL="0" indent="0" fontAlgn="auto">
              <a:spcAft>
                <a:spcPts val="0"/>
              </a:spcAft>
              <a:buClr>
                <a:schemeClr val="accent3"/>
              </a:buClr>
              <a:buFont typeface="Wingdings 2"/>
              <a:buNone/>
              <a:defRPr/>
            </a:pPr>
            <a:r>
              <a:rPr lang="en-US" sz="1800" dirty="0">
                <a:latin typeface="Bodoni MT" pitchFamily="18" charset="0"/>
              </a:rPr>
              <a:t> </a:t>
            </a:r>
            <a:r>
              <a:rPr lang="en-US" sz="1800" dirty="0" smtClean="0">
                <a:latin typeface="Bodoni MT" pitchFamily="18" charset="0"/>
              </a:rPr>
              <a:t>      </a:t>
            </a:r>
            <a:r>
              <a:rPr lang="en-US" sz="1800" dirty="0" smtClean="0">
                <a:solidFill>
                  <a:schemeClr val="accent1">
                    <a:lumMod val="60000"/>
                    <a:lumOff val="40000"/>
                  </a:schemeClr>
                </a:solidFill>
                <a:latin typeface="Bodoni MT" pitchFamily="18" charset="0"/>
              </a:rPr>
              <a:t>E.</a:t>
            </a:r>
            <a:r>
              <a:rPr lang="en-US" sz="1800" dirty="0" smtClean="0">
                <a:latin typeface="Bodoni MT" pitchFamily="18" charset="0"/>
              </a:rPr>
              <a:t>      The controller is equipped with a “switching” power supply, not a 	 	 transformer, but a power regulator that can take input power from 90 	 to 250 volts, 50 or 60 Hz power and convert it to 12vdc for Back Flush 	 solenoid operation. For remote installations, the Controller can be Solar 	 powered with no additional controls needed, except the solar panel and 	 battery.</a:t>
            </a:r>
            <a:endParaRPr lang="en-US" sz="1800" dirty="0">
              <a:latin typeface="Bodoni MT" pitchFamily="18" charset="0"/>
            </a:endParaRPr>
          </a:p>
        </p:txBody>
      </p:sp>
      <p:sp>
        <p:nvSpPr>
          <p:cNvPr id="4" name="Right Arrow 3"/>
          <p:cNvSpPr/>
          <p:nvPr/>
        </p:nvSpPr>
        <p:spPr>
          <a:xfrm>
            <a:off x="8077200" y="6387084"/>
            <a:ext cx="762000" cy="394716"/>
          </a:xfrm>
          <a:prstGeom prst="rightArrow">
            <a:avLst/>
          </a:prstGeom>
          <a:solidFill>
            <a:schemeClr val="accent2">
              <a:lumMod val="60000"/>
              <a:lumOff val="4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752600"/>
            <a:ext cx="8229600" cy="3627437"/>
          </a:xfrm>
        </p:spPr>
        <p:txBody>
          <a:bodyPr>
            <a:normAutofit/>
          </a:bodyPr>
          <a:lstStyle/>
          <a:p>
            <a:pPr marL="457200" indent="-457200" fontAlgn="auto">
              <a:spcAft>
                <a:spcPts val="0"/>
              </a:spcAft>
              <a:buClr>
                <a:schemeClr val="accent3"/>
              </a:buClr>
              <a:buFont typeface="Wingdings 2"/>
              <a:buAutoNum type="arabicPeriod" startAt="8"/>
              <a:defRPr/>
            </a:pPr>
            <a:r>
              <a:rPr lang="en-US" sz="2300" dirty="0" smtClean="0">
                <a:latin typeface="Bodoni MT Black" pitchFamily="18" charset="0"/>
              </a:rPr>
              <a:t>Maintenance</a:t>
            </a:r>
          </a:p>
          <a:p>
            <a:pPr marL="457200" indent="-457200" fontAlgn="auto">
              <a:spcAft>
                <a:spcPts val="0"/>
              </a:spcAft>
              <a:buClr>
                <a:schemeClr val="accent3"/>
              </a:buClr>
              <a:buFont typeface="Wingdings 2"/>
              <a:buAutoNum type="arabicPeriod" startAt="8"/>
              <a:defRPr/>
            </a:pPr>
            <a:endParaRPr lang="en-US" sz="2300" dirty="0">
              <a:latin typeface="Bodoni MT Black" pitchFamily="18" charset="0"/>
            </a:endParaRPr>
          </a:p>
          <a:p>
            <a:pPr marL="0" indent="0" fontAlgn="auto">
              <a:spcAft>
                <a:spcPts val="0"/>
              </a:spcAft>
              <a:buClr>
                <a:schemeClr val="accent3"/>
              </a:buClr>
              <a:buFont typeface="Wingdings 2"/>
              <a:buNone/>
              <a:defRPr/>
            </a:pPr>
            <a:r>
              <a:rPr lang="en-US" sz="2200" dirty="0" smtClean="0">
                <a:latin typeface="Bodoni MT" pitchFamily="18" charset="0"/>
              </a:rPr>
              <a:t>       </a:t>
            </a:r>
            <a:r>
              <a:rPr lang="en-US" sz="2200" dirty="0" smtClean="0">
                <a:solidFill>
                  <a:schemeClr val="accent1">
                    <a:lumMod val="60000"/>
                    <a:lumOff val="40000"/>
                  </a:schemeClr>
                </a:solidFill>
                <a:latin typeface="Bodoni MT" pitchFamily="18" charset="0"/>
              </a:rPr>
              <a:t>A.</a:t>
            </a:r>
            <a:r>
              <a:rPr lang="en-US" sz="2200" dirty="0" smtClean="0">
                <a:latin typeface="Bodoni MT" pitchFamily="18" charset="0"/>
              </a:rPr>
              <a:t>   The Back Flush valves can be removed from the system in 	 less than one minute and reassembled in the same time.</a:t>
            </a:r>
          </a:p>
          <a:p>
            <a:pPr marL="0" indent="0" fontAlgn="auto">
              <a:spcAft>
                <a:spcPts val="0"/>
              </a:spcAft>
              <a:buClr>
                <a:schemeClr val="accent3"/>
              </a:buClr>
              <a:buFont typeface="Wingdings 2"/>
              <a:buNone/>
              <a:defRPr/>
            </a:pPr>
            <a:r>
              <a:rPr lang="en-US" sz="2200" dirty="0">
                <a:latin typeface="Bodoni MT" pitchFamily="18" charset="0"/>
              </a:rPr>
              <a:t> </a:t>
            </a:r>
            <a:r>
              <a:rPr lang="en-US" sz="2200" dirty="0" smtClean="0">
                <a:latin typeface="Bodoni MT" pitchFamily="18" charset="0"/>
              </a:rPr>
              <a:t>      </a:t>
            </a:r>
          </a:p>
          <a:p>
            <a:pPr marL="0" indent="0" fontAlgn="auto">
              <a:spcAft>
                <a:spcPts val="0"/>
              </a:spcAft>
              <a:buClr>
                <a:schemeClr val="accent3"/>
              </a:buClr>
              <a:buFont typeface="Wingdings 2"/>
              <a:buNone/>
              <a:defRPr/>
            </a:pPr>
            <a:r>
              <a:rPr lang="en-US" sz="2200" dirty="0">
                <a:solidFill>
                  <a:schemeClr val="accent1">
                    <a:lumMod val="60000"/>
                    <a:lumOff val="40000"/>
                  </a:schemeClr>
                </a:solidFill>
                <a:latin typeface="Bodoni MT" pitchFamily="18" charset="0"/>
              </a:rPr>
              <a:t> </a:t>
            </a:r>
            <a:r>
              <a:rPr lang="en-US" sz="2200" dirty="0" smtClean="0">
                <a:solidFill>
                  <a:schemeClr val="accent1">
                    <a:lumMod val="60000"/>
                    <a:lumOff val="40000"/>
                  </a:schemeClr>
                </a:solidFill>
                <a:latin typeface="Bodoni MT" pitchFamily="18" charset="0"/>
              </a:rPr>
              <a:t>       B.</a:t>
            </a:r>
            <a:r>
              <a:rPr lang="en-US" sz="2200" dirty="0" smtClean="0">
                <a:latin typeface="Bodoni MT" pitchFamily="18" charset="0"/>
              </a:rPr>
              <a:t>   The disassembly and reassembly of the Back Flush valve 	 can be accomplished in less than 5 minutes if necessary.</a:t>
            </a:r>
            <a:endParaRPr lang="en-US" sz="2200" dirty="0">
              <a:latin typeface="Bodoni MT" pitchFamily="18" charset="0"/>
            </a:endParaRPr>
          </a:p>
        </p:txBody>
      </p:sp>
      <p:sp>
        <p:nvSpPr>
          <p:cNvPr id="4" name="Right Arrow 3"/>
          <p:cNvSpPr/>
          <p:nvPr/>
        </p:nvSpPr>
        <p:spPr>
          <a:xfrm>
            <a:off x="8077200" y="6387084"/>
            <a:ext cx="762000" cy="394716"/>
          </a:xfrm>
          <a:prstGeom prst="rightArrow">
            <a:avLst/>
          </a:prstGeom>
          <a:solidFill>
            <a:schemeClr val="accent2">
              <a:lumMod val="60000"/>
              <a:lumOff val="4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935163"/>
            <a:ext cx="7543800" cy="4389437"/>
          </a:xfrm>
        </p:spPr>
        <p:txBody>
          <a:bodyPr>
            <a:normAutofit/>
          </a:bodyPr>
          <a:lstStyle/>
          <a:p>
            <a:pPr marL="457200" indent="-457200" fontAlgn="auto">
              <a:spcAft>
                <a:spcPts val="0"/>
              </a:spcAft>
              <a:buClr>
                <a:schemeClr val="accent3"/>
              </a:buClr>
              <a:buFont typeface="Wingdings 2"/>
              <a:buAutoNum type="arabicPeriod" startAt="9"/>
              <a:defRPr/>
            </a:pPr>
            <a:r>
              <a:rPr lang="en-US" sz="2300" dirty="0" smtClean="0">
                <a:latin typeface="Bodoni MT Black" pitchFamily="18" charset="0"/>
              </a:rPr>
              <a:t>Costs are comparable to existing markets</a:t>
            </a:r>
          </a:p>
          <a:p>
            <a:pPr marL="457200" indent="-457200" fontAlgn="auto">
              <a:spcAft>
                <a:spcPts val="0"/>
              </a:spcAft>
              <a:buClr>
                <a:schemeClr val="accent3"/>
              </a:buClr>
              <a:buFont typeface="Wingdings 2"/>
              <a:buAutoNum type="arabicPeriod" startAt="9"/>
              <a:defRPr/>
            </a:pPr>
            <a:endParaRPr lang="en-US" sz="2300" dirty="0" smtClean="0">
              <a:latin typeface="Bodoni MT Black" pitchFamily="18" charset="0"/>
            </a:endParaRPr>
          </a:p>
          <a:p>
            <a:pPr marL="0" indent="0" fontAlgn="auto">
              <a:spcAft>
                <a:spcPts val="0"/>
              </a:spcAft>
              <a:buClr>
                <a:schemeClr val="accent3"/>
              </a:buClr>
              <a:buFont typeface="Wingdings 2"/>
              <a:buNone/>
              <a:defRPr/>
            </a:pPr>
            <a:r>
              <a:rPr lang="en-US" sz="2200" dirty="0" smtClean="0">
                <a:latin typeface="Bodoni MT" pitchFamily="18" charset="0"/>
              </a:rPr>
              <a:t>      </a:t>
            </a:r>
            <a:r>
              <a:rPr lang="en-US" sz="2200" dirty="0" smtClean="0">
                <a:solidFill>
                  <a:schemeClr val="accent1">
                    <a:lumMod val="60000"/>
                    <a:lumOff val="40000"/>
                  </a:schemeClr>
                </a:solidFill>
                <a:latin typeface="Bodoni MT" pitchFamily="18" charset="0"/>
              </a:rPr>
              <a:t>A.</a:t>
            </a:r>
            <a:r>
              <a:rPr lang="en-US" sz="2200" dirty="0" smtClean="0">
                <a:latin typeface="Bodoni MT" pitchFamily="18" charset="0"/>
              </a:rPr>
              <a:t>   Considerable initial freight cost savings.</a:t>
            </a:r>
          </a:p>
          <a:p>
            <a:pPr marL="0" indent="0" fontAlgn="auto">
              <a:spcAft>
                <a:spcPts val="0"/>
              </a:spcAft>
              <a:buClr>
                <a:schemeClr val="accent3"/>
              </a:buClr>
              <a:buFont typeface="Wingdings 2"/>
              <a:buNone/>
              <a:defRPr/>
            </a:pPr>
            <a:endParaRPr lang="en-US" sz="2200" dirty="0">
              <a:latin typeface="Bodoni MT" pitchFamily="18" charset="0"/>
            </a:endParaRPr>
          </a:p>
          <a:p>
            <a:pPr marL="0" indent="0" fontAlgn="auto">
              <a:spcAft>
                <a:spcPts val="0"/>
              </a:spcAft>
              <a:buClr>
                <a:schemeClr val="accent3"/>
              </a:buClr>
              <a:buFont typeface="Wingdings 2"/>
              <a:buNone/>
              <a:defRPr/>
            </a:pPr>
            <a:r>
              <a:rPr lang="en-US" sz="2200" dirty="0" smtClean="0">
                <a:latin typeface="Bodoni MT" pitchFamily="18" charset="0"/>
              </a:rPr>
              <a:t>      </a:t>
            </a:r>
            <a:r>
              <a:rPr lang="en-US" sz="2200" dirty="0" smtClean="0">
                <a:solidFill>
                  <a:schemeClr val="accent1">
                    <a:lumMod val="60000"/>
                    <a:lumOff val="40000"/>
                  </a:schemeClr>
                </a:solidFill>
                <a:latin typeface="Bodoni MT" pitchFamily="18" charset="0"/>
              </a:rPr>
              <a:t>B.</a:t>
            </a:r>
            <a:r>
              <a:rPr lang="en-US" sz="2200" dirty="0" smtClean="0">
                <a:latin typeface="Bodoni MT" pitchFamily="18" charset="0"/>
              </a:rPr>
              <a:t>   Major installation cost savings.</a:t>
            </a:r>
          </a:p>
          <a:p>
            <a:pPr marL="0" indent="0" fontAlgn="auto">
              <a:spcAft>
                <a:spcPts val="0"/>
              </a:spcAft>
              <a:buClr>
                <a:schemeClr val="accent3"/>
              </a:buClr>
              <a:buFont typeface="Wingdings 2"/>
              <a:buNone/>
              <a:defRPr/>
            </a:pPr>
            <a:endParaRPr lang="en-US" sz="2200" dirty="0">
              <a:latin typeface="Bodoni MT" pitchFamily="18" charset="0"/>
            </a:endParaRPr>
          </a:p>
          <a:p>
            <a:pPr marL="0" indent="0" fontAlgn="auto">
              <a:spcAft>
                <a:spcPts val="0"/>
              </a:spcAft>
              <a:buClr>
                <a:schemeClr val="accent3"/>
              </a:buClr>
              <a:buFont typeface="Wingdings 2"/>
              <a:buNone/>
              <a:defRPr/>
            </a:pPr>
            <a:r>
              <a:rPr lang="en-US" sz="2200" dirty="0" smtClean="0">
                <a:latin typeface="Bodoni MT" pitchFamily="18" charset="0"/>
              </a:rPr>
              <a:t>      </a:t>
            </a:r>
            <a:r>
              <a:rPr lang="en-US" sz="2200" dirty="0" smtClean="0">
                <a:solidFill>
                  <a:schemeClr val="accent1">
                    <a:lumMod val="60000"/>
                    <a:lumOff val="40000"/>
                  </a:schemeClr>
                </a:solidFill>
                <a:latin typeface="Bodoni MT" pitchFamily="18" charset="0"/>
              </a:rPr>
              <a:t>C.</a:t>
            </a:r>
            <a:r>
              <a:rPr lang="en-US" sz="2200" dirty="0" smtClean="0">
                <a:latin typeface="Bodoni MT" pitchFamily="18" charset="0"/>
              </a:rPr>
              <a:t>    Low maintenance costs.</a:t>
            </a:r>
            <a:endParaRPr lang="en-US" sz="2200" dirty="0">
              <a:latin typeface="Bodoni MT" pitchFamily="18" charset="0"/>
            </a:endParaRPr>
          </a:p>
        </p:txBody>
      </p:sp>
      <p:sp>
        <p:nvSpPr>
          <p:cNvPr id="4" name="Right Arrow 3"/>
          <p:cNvSpPr/>
          <p:nvPr/>
        </p:nvSpPr>
        <p:spPr>
          <a:xfrm>
            <a:off x="8077200" y="6387084"/>
            <a:ext cx="762000" cy="394716"/>
          </a:xfrm>
          <a:prstGeom prst="rightArrow">
            <a:avLst/>
          </a:prstGeom>
          <a:solidFill>
            <a:schemeClr val="accent2">
              <a:lumMod val="60000"/>
              <a:lumOff val="4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525</TotalTime>
  <Words>342</Words>
  <Application>Microsoft Office PowerPoint</Application>
  <PresentationFormat>On-screen Show (4:3)</PresentationFormat>
  <Paragraphs>60</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Flow</vt:lpstr>
      <vt:lpstr>Water Tool  Filters The Modular Sand Media Filter</vt:lpstr>
      <vt:lpstr>The Back Flush under drain is exclusively  designed for the most efficient Back Flush.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Three Tank System</vt:lpstr>
      <vt:lpstr>Six Tank System and 4 Tank System</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Water Tool Filters The Modular Sand Media Filter</dc:title>
  <dc:creator>Helen Aromin</dc:creator>
  <cp:lastModifiedBy>Helen Aromin</cp:lastModifiedBy>
  <cp:revision>61</cp:revision>
  <cp:lastPrinted>2012-05-21T23:53:01Z</cp:lastPrinted>
  <dcterms:created xsi:type="dcterms:W3CDTF">2012-05-18T16:10:35Z</dcterms:created>
  <dcterms:modified xsi:type="dcterms:W3CDTF">2012-05-30T18:19:38Z</dcterms:modified>
</cp:coreProperties>
</file>