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8" r:id="rId2"/>
    <p:sldId id="297" r:id="rId3"/>
    <p:sldId id="259" r:id="rId4"/>
    <p:sldId id="260" r:id="rId5"/>
    <p:sldId id="261" r:id="rId6"/>
    <p:sldId id="267" r:id="rId7"/>
    <p:sldId id="266" r:id="rId8"/>
    <p:sldId id="262" r:id="rId9"/>
    <p:sldId id="263" r:id="rId10"/>
    <p:sldId id="264" r:id="rId11"/>
    <p:sldId id="291" r:id="rId12"/>
    <p:sldId id="269" r:id="rId13"/>
    <p:sldId id="268" r:id="rId14"/>
    <p:sldId id="270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76" r:id="rId28"/>
    <p:sldId id="277" r:id="rId29"/>
    <p:sldId id="286" r:id="rId30"/>
    <p:sldId id="287" r:id="rId31"/>
    <p:sldId id="288" r:id="rId32"/>
    <p:sldId id="271" r:id="rId33"/>
    <p:sldId id="290" r:id="rId34"/>
    <p:sldId id="292" r:id="rId35"/>
    <p:sldId id="293" r:id="rId36"/>
    <p:sldId id="294" r:id="rId37"/>
    <p:sldId id="295" r:id="rId38"/>
    <p:sldId id="296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60"/>
  </p:normalViewPr>
  <p:slideViewPr>
    <p:cSldViewPr>
      <p:cViewPr>
        <p:scale>
          <a:sx n="110" d="100"/>
          <a:sy n="110" d="100"/>
        </p:scale>
        <p:origin x="-68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7D21-9D1C-4EE9-B9F8-E0C0D3ABE164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892B-5D7D-479A-8993-78740315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79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95548" indent="-190595" defTabSz="91379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762381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067333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372286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677238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1982191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287143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592095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870B62-2CCD-4999-88D6-8E8389FC9C07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SINCE 1912 WATERMAN HAS BEEN THE LEADING MANUFACTURE OF IRRIGATION AND WATER CONTROL PRODUCTS TO THE SURFACE, FLOOD AND WATER/WASTEWATER INDUSTRIES.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79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95548" indent="-190595" defTabSz="91379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762381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067333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372286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677238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1982191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287143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592095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7ABDE44-2703-4C20-ADFC-BC5259A09A7F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79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95548" indent="-190595" defTabSz="91379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762381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067333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372286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677238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1982191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287143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592095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C633CE3-37C0-4578-B18F-2DF06A9CD85C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READ SLIDE</a:t>
            </a:r>
          </a:p>
          <a:p>
            <a:pPr eaLnBrk="1" hangingPunct="1"/>
            <a:r>
              <a:rPr lang="en-US" smtClean="0"/>
              <a:t>IT IS NOT UNCOMMON TO SEE THE WATERMAN PRODUCT SPECIFIED BY NAME IN PROJECTS AROUND THE WORLD.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79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95548" indent="-190595" defTabSz="91379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762381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067333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372286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677238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1982191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287143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592095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4DCD731-C2B8-4BEF-87FC-7EFF262F50BC}" type="slidenum">
              <a:rPr lang="en-US" smtClean="0">
                <a:latin typeface="Calibri" pitchFamily="34" charset="0"/>
              </a:rPr>
              <a:pPr/>
              <a:t>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9318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79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95548" indent="-190595" defTabSz="91379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762381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067333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372286" indent="-152476" defTabSz="91379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677238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1982191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287143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592095" indent="-152476" defTabSz="9137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BEC047-7CB6-4BCA-9FCA-03E2C7EBDA06}" type="datetime1">
              <a:rPr lang="en-US" smtClean="0">
                <a:latin typeface="Calibri" pitchFamily="34" charset="0"/>
              </a:rPr>
              <a:pPr/>
              <a:t>5/25/2012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5263" y="8684998"/>
            <a:ext cx="2971258" cy="45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defTabSz="137001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13700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13700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13700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13700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C19ED06-39EF-4984-8CA2-35B80A4DB997}" type="slidenum">
              <a:rPr lang="en-US">
                <a:latin typeface="Arial" charset="0"/>
              </a:rPr>
              <a:pPr algn="r" eaLnBrk="1" hangingPunct="1"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F1038-6E89-468B-96F0-5F8F4C72AC20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5263" y="8684998"/>
            <a:ext cx="2971258" cy="45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defTabSz="137001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13700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13700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13700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13700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137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9939737-0487-4B44-B134-5D92AF9E6D92}" type="slidenum">
              <a:rPr lang="en-US">
                <a:latin typeface="Arial" charset="0"/>
              </a:rPr>
              <a:pPr algn="r" eaLnBrk="1" hangingPunct="1"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F10BF3-B7D5-4F8C-90AC-A53406E0C442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03CBB3-20DA-48F5-A451-1C2CE5F4467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905000"/>
            <a:ext cx="8229839" cy="686515"/>
          </a:xfrm>
        </p:spPr>
        <p:txBody>
          <a:bodyPr tIns="34322" anchorCtr="0">
            <a:normAutofit fontScale="90000"/>
          </a:bodyPr>
          <a:lstStyle/>
          <a:p>
            <a:pPr eaLnBrk="1" hangingPunct="1">
              <a:defRPr/>
            </a:pPr>
            <a:r>
              <a:rPr lang="en-US" sz="4200" dirty="0"/>
              <a:t> </a:t>
            </a:r>
            <a:r>
              <a:rPr lang="en-US" sz="4800" dirty="0"/>
              <a:t>WATERMAN INDUSTRIES</a:t>
            </a:r>
            <a:r>
              <a:rPr lang="en-US" sz="3400" dirty="0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51" y="3709089"/>
            <a:ext cx="8381205" cy="3148911"/>
          </a:xfrm>
        </p:spPr>
        <p:txBody>
          <a:bodyPr lIns="68644" tIns="34322" rIns="68644" bIns="34322">
            <a:norm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en-US" sz="4000" dirty="0" smtClean="0"/>
              <a:t>GREVSON INTERNATIONAL WATER</a:t>
            </a:r>
            <a:endParaRPr lang="en-US" sz="4000" dirty="0"/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87" y="5960"/>
            <a:ext cx="5288312" cy="210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30181"/>
      </p:ext>
    </p:extLst>
  </p:cSld>
  <p:clrMapOvr>
    <a:masterClrMapping/>
  </p:clrMapOvr>
  <p:transition advTm="556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FEATURES</a:t>
            </a:r>
          </a:p>
          <a:p>
            <a:pPr lvl="1"/>
            <a:r>
              <a:rPr lang="en-US" dirty="0"/>
              <a:t>Gate shapes include square or rectangular with </a:t>
            </a:r>
            <a:r>
              <a:rPr lang="en-US" dirty="0" smtClean="0"/>
              <a:t>square, rectangular </a:t>
            </a:r>
            <a:r>
              <a:rPr lang="en-US" dirty="0"/>
              <a:t>or circular opening, and can be furnished </a:t>
            </a:r>
            <a:r>
              <a:rPr lang="en-US" dirty="0" smtClean="0"/>
              <a:t>with standard </a:t>
            </a:r>
            <a:r>
              <a:rPr lang="en-US" dirty="0" err="1"/>
              <a:t>flangeback</a:t>
            </a:r>
            <a:r>
              <a:rPr lang="en-US" dirty="0"/>
              <a:t> or extended </a:t>
            </a:r>
            <a:r>
              <a:rPr lang="en-US" dirty="0" err="1"/>
              <a:t>flangeback</a:t>
            </a:r>
            <a:r>
              <a:rPr lang="en-US" dirty="0"/>
              <a:t> </a:t>
            </a:r>
            <a:r>
              <a:rPr lang="en-US" dirty="0" smtClean="0"/>
              <a:t>frames. All </a:t>
            </a:r>
            <a:r>
              <a:rPr lang="en-US" dirty="0"/>
              <a:t>units feature adjustable corrosion-resistant side </a:t>
            </a:r>
            <a:r>
              <a:rPr lang="en-US" dirty="0" smtClean="0"/>
              <a:t>wedges and </a:t>
            </a:r>
            <a:r>
              <a:rPr lang="en-US" dirty="0"/>
              <a:t>corrosion-resistant malleable seat facings locked </a:t>
            </a:r>
            <a:r>
              <a:rPr lang="en-US" dirty="0" smtClean="0"/>
              <a:t>in dovetail </a:t>
            </a:r>
            <a:r>
              <a:rPr lang="en-US" dirty="0"/>
              <a:t>grooves. All mating or sliding surfaces are </a:t>
            </a:r>
            <a:r>
              <a:rPr lang="en-US" dirty="0" smtClean="0"/>
              <a:t>fully machined </a:t>
            </a:r>
            <a:r>
              <a:rPr lang="en-US" dirty="0"/>
              <a:t>including close tolerance tongue and </a:t>
            </a:r>
            <a:r>
              <a:rPr lang="en-US" dirty="0" smtClean="0"/>
              <a:t>groove guides</a:t>
            </a:r>
            <a:r>
              <a:rPr lang="en-US" dirty="0"/>
              <a:t>. All assembly hardware is of </a:t>
            </a:r>
            <a:r>
              <a:rPr lang="en-US" dirty="0" smtClean="0"/>
              <a:t>corrosion-resistant material</a:t>
            </a:r>
            <a:r>
              <a:rPr lang="en-US" dirty="0"/>
              <a:t>.</a:t>
            </a:r>
          </a:p>
          <a:p>
            <a:r>
              <a:rPr lang="en-US" b="1" dirty="0"/>
              <a:t>OPTIONAL FEATURES</a:t>
            </a:r>
          </a:p>
          <a:p>
            <a:pPr lvl="1"/>
            <a:r>
              <a:rPr lang="en-US" dirty="0"/>
              <a:t>Optional features available include Non-Rising Stem </a:t>
            </a:r>
            <a:r>
              <a:rPr lang="en-US" dirty="0" smtClean="0"/>
              <a:t>Adaptors, Flush </a:t>
            </a:r>
            <a:r>
              <a:rPr lang="en-US" dirty="0"/>
              <a:t>Bottom Closures, Downward Opening </a:t>
            </a:r>
            <a:r>
              <a:rPr lang="en-US" dirty="0" smtClean="0"/>
              <a:t>Units, Top </a:t>
            </a:r>
            <a:r>
              <a:rPr lang="en-US" dirty="0"/>
              <a:t>and Bottom Corrosion Resistant Adjustable </a:t>
            </a:r>
            <a:r>
              <a:rPr lang="en-US" dirty="0" smtClean="0"/>
              <a:t>Wedges, and </a:t>
            </a:r>
            <a:r>
              <a:rPr lang="en-US" dirty="0"/>
              <a:t>fully Self-Contained Gates with extended guide </a:t>
            </a:r>
            <a:r>
              <a:rPr lang="en-US" dirty="0" smtClean="0"/>
              <a:t>rails, cast </a:t>
            </a:r>
            <a:r>
              <a:rPr lang="en-US" dirty="0"/>
              <a:t>iron yoke, stem and lift.</a:t>
            </a:r>
          </a:p>
        </p:txBody>
      </p:sp>
    </p:spTree>
    <p:extLst>
      <p:ext uri="{BB962C8B-B14F-4D97-AF65-F5344CB8AC3E}">
        <p14:creationId xmlns:p14="http://schemas.microsoft.com/office/powerpoint/2010/main" val="1184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 tIns="34322" anchorCtr="0"/>
          <a:lstStyle/>
          <a:p>
            <a:pPr eaLnBrk="1" hangingPunct="1">
              <a:defRPr/>
            </a:pPr>
            <a:r>
              <a:rPr lang="en-US" sz="3600" dirty="0"/>
              <a:t>Submittal Drawing</a:t>
            </a:r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682940" y="1483875"/>
          <a:ext cx="7980738" cy="516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Acrobat Document" r:id="rId4" imgW="11658457" imgH="7543443" progId="AcroExch.Document.7">
                  <p:embed/>
                </p:oleObj>
              </mc:Choice>
              <mc:Fallback>
                <p:oleObj name="Acrobat Document" r:id="rId4" imgW="11658457" imgH="7543443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0" y="1483875"/>
                        <a:ext cx="7980738" cy="5164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82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4322">
            <a:noAutofit/>
          </a:bodyPr>
          <a:lstStyle/>
          <a:p>
            <a:pPr>
              <a:defRPr/>
            </a:pPr>
            <a:r>
              <a:rPr lang="en-US" sz="4000" dirty="0"/>
              <a:t>Self Contained Vs. Non-Self Contained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9520" y="2041668"/>
            <a:ext cx="4055921" cy="416914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72282" y="6324044"/>
            <a:ext cx="2028557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/>
              <a:t>Self-Contained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80" y="6211683"/>
            <a:ext cx="2362279" cy="6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dirty="0"/>
              <a:t>Non-Self Contained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3B666-89D4-4BEA-8032-B3980D2D0F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Non-Rising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465950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55116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199"/>
            <a:ext cx="3276600" cy="438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600" smtClean="0"/>
              <a:t>Standard  Vs. QS Bottom Sealing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dirty="0" smtClean="0"/>
              <a:t>        </a:t>
            </a:r>
            <a:r>
              <a:rPr lang="en-US" sz="2000" dirty="0" smtClean="0"/>
              <a:t>“Standard Sealing (4 sides)”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828800"/>
            <a:ext cx="4041775" cy="654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          </a:t>
            </a:r>
            <a:r>
              <a:rPr lang="en-US" sz="2000" smtClean="0"/>
              <a:t>“QS Sealing - flushbottom ”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/>
          <a:srcRect/>
          <a:stretch/>
        </p:blipFill>
        <p:spPr>
          <a:xfrm>
            <a:off x="1109663" y="2514600"/>
            <a:ext cx="2735262" cy="38465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32413" y="2514600"/>
            <a:ext cx="2667000" cy="38465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67671-3B28-4D42-B91B-4DEC609B6D7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Standard Flangeback Vs. Extended Flangeback </a:t>
            </a:r>
            <a:r>
              <a:rPr lang="en-US" sz="2800" smtClean="0"/>
              <a:t>(“f”) vs. (“ff”)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5175250" cy="4327525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63357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r>
              <a:rPr lang="en-US"/>
              <a:t>“f”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1200" y="6324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r>
              <a:rPr lang="en-US"/>
              <a:t>“ff”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DA41F-10BF-496A-94C7-AFE43FF3A0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Wedge Systems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6019800" y="1905000"/>
            <a:ext cx="1830388" cy="19050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4113" y="1905000"/>
            <a:ext cx="2020887" cy="18923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343400"/>
            <a:ext cx="1981200" cy="19812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343400"/>
            <a:ext cx="1814513" cy="198120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824538" y="1452563"/>
            <a:ext cx="191135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200">
                <a:latin typeface="Calibri" pitchFamily="34" charset="0"/>
              </a:rPr>
              <a:t>Waterman Standard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Type “B” Wedge (overhang)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3950" y="1458913"/>
            <a:ext cx="191135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200">
                <a:latin typeface="Calibri" pitchFamily="34" charset="0"/>
              </a:rPr>
              <a:t>Waterman Standard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Type B-1 Wedge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4038600"/>
            <a:ext cx="175260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200">
                <a:latin typeface="Calibri" pitchFamily="34" charset="0"/>
              </a:rPr>
              <a:t>Bottom Wedge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400" y="4038600"/>
            <a:ext cx="175260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algn="ctr"/>
            <a:r>
              <a:rPr lang="en-US" sz="1200">
                <a:latin typeface="Calibri" pitchFamily="34" charset="0"/>
              </a:rPr>
              <a:t>Top Wedge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340100" cy="5133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/>
              <a:t>Type B</a:t>
            </a:r>
          </a:p>
          <a:p>
            <a:pPr lvl="1" eaLnBrk="1" hangingPunct="1"/>
            <a:r>
              <a:rPr lang="en-US" sz="1400" dirty="0" smtClean="0"/>
              <a:t>Overhanging wedge block</a:t>
            </a:r>
          </a:p>
          <a:p>
            <a:pPr lvl="1" eaLnBrk="1" hangingPunct="1"/>
            <a:r>
              <a:rPr lang="en-US" sz="1400" dirty="0" smtClean="0"/>
              <a:t>Adjustable portion on the slide</a:t>
            </a:r>
          </a:p>
          <a:p>
            <a:pPr lvl="1" eaLnBrk="1" hangingPunct="1"/>
            <a:r>
              <a:rPr lang="en-US" sz="1400" dirty="0" smtClean="0"/>
              <a:t>Design allows for easy replacement in field</a:t>
            </a:r>
          </a:p>
          <a:p>
            <a:pPr eaLnBrk="1" hangingPunct="1"/>
            <a:r>
              <a:rPr lang="en-US" sz="2000" dirty="0" smtClean="0"/>
              <a:t>Type B-1</a:t>
            </a:r>
          </a:p>
          <a:p>
            <a:pPr lvl="1" eaLnBrk="1" hangingPunct="1"/>
            <a:r>
              <a:rPr lang="en-US" sz="1400" dirty="0" smtClean="0"/>
              <a:t>designed for unit compatibility with all of Waterman's CNC sluice gate surfaces up to 48” in width</a:t>
            </a:r>
          </a:p>
          <a:p>
            <a:pPr lvl="1" eaLnBrk="1" hangingPunct="1"/>
            <a:r>
              <a:rPr lang="en-US" sz="1400" dirty="0" smtClean="0"/>
              <a:t>Assures optimum mating of wedge and gate surfaces and a positive, leak-inhibiting closure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1400" dirty="0" smtClean="0"/>
          </a:p>
          <a:p>
            <a:pPr eaLnBrk="1" hangingPunct="1"/>
            <a:r>
              <a:rPr lang="en-US" sz="2000" dirty="0" smtClean="0"/>
              <a:t>Top and Bottom Wedges</a:t>
            </a:r>
          </a:p>
          <a:p>
            <a:pPr lvl="1" eaLnBrk="1" hangingPunct="1"/>
            <a:r>
              <a:rPr lang="en-US" sz="1400" dirty="0" smtClean="0"/>
              <a:t>Easily adjustable</a:t>
            </a:r>
          </a:p>
          <a:p>
            <a:pPr lvl="1" eaLnBrk="1" hangingPunct="1"/>
            <a:r>
              <a:rPr lang="en-US" sz="1400" dirty="0" smtClean="0"/>
              <a:t>Locked into position with corrosion-resistant fasteners</a:t>
            </a:r>
          </a:p>
          <a:p>
            <a:pPr lvl="1" eaLnBrk="1" hangingPunct="1"/>
            <a:r>
              <a:rPr lang="en-US" sz="1400" dirty="0" smtClean="0"/>
              <a:t>All sliding, mating, and wedging surfaces are fully machined</a:t>
            </a:r>
          </a:p>
          <a:p>
            <a:pPr eaLnBrk="1" hangingPunct="1"/>
            <a:endParaRPr lang="en-US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70CE-832F-477C-A366-84964BCE306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withGroup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withGroup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withGroup">
                            <p:stCondLst>
                              <p:cond delay="21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5" grpId="0"/>
      <p:bldP spid="16" grpId="0"/>
      <p:bldP spid="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Cast Iron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43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Cast Iron (ASTM A-126, Cl B) – Sluice Gates; Is rugged &amp; reliable, and has long track record in fresh water.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Cast Iron with 2% Nickel (ASTM A-126, Cl B)-Sluice Gates; Used to upgrade for minimal corrosion resistance.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Ductile Cast Iron (ASTM A-536) – Sluice Gates; Higher strength cast iron; rugged and reliable in fresh water.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Ni-Resist Cast Iron (ASTM A-436, Type 2 or 2B) – Sluice Gates; Very good in salt water or corrosive applications and environments.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21F3F-B45C-40C9-9DB1-796F1FE8A2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47750"/>
          </a:xfrm>
        </p:spPr>
        <p:txBody>
          <a:bodyPr/>
          <a:lstStyle/>
          <a:p>
            <a:pPr eaLnBrk="1" hangingPunct="1"/>
            <a:r>
              <a:rPr lang="en-US" smtClean="0"/>
              <a:t>Bronze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43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Silicon Bronze (ASTM B-584 , Alloy 873) –  Sluice gate resilient WEDGE material; very tough and resilient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Magnesium Bronze (ASTM B-584, Alloy 865) – Sluice gate resilient WEDGE material; very tough and resilient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Naval Bronze (ASTM B-21, Alloy 482) – Sluice gate SEAT material and STEMS; high seat loading possible and high corrosion resistance; tough and resilient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Aluminum Bronze</a:t>
            </a:r>
          </a:p>
          <a:p>
            <a:pPr eaLnBrk="1" hangingPunct="1">
              <a:buFont typeface="Wingdings 2" pitchFamily="18" charset="2"/>
              <a:buNone/>
            </a:pPr>
            <a:endParaRPr lang="en-US" sz="800" smtClean="0"/>
          </a:p>
          <a:p>
            <a:pPr eaLnBrk="1" hangingPunct="1"/>
            <a:r>
              <a:rPr lang="en-US" smtClean="0"/>
              <a:t>Phosphor Bronze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93C60-0869-4B94-A3F2-CA0AA42C9A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f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660" y="1981200"/>
            <a:ext cx="5334000" cy="3596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042359"/>
            <a:ext cx="9144000" cy="686515"/>
          </a:xfrm>
          <a:prstGeom prst="rect">
            <a:avLst/>
          </a:prstGeom>
        </p:spPr>
        <p:txBody>
          <a:bodyPr vert="horz" lIns="0" tIns="34322" rIns="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200" dirty="0" smtClean="0"/>
              <a:t> </a:t>
            </a:r>
            <a:r>
              <a:rPr lang="en-US" sz="4800" dirty="0" smtClean="0"/>
              <a:t>Waterman Industries</a:t>
            </a:r>
            <a:r>
              <a:rPr lang="en-US" sz="3400" dirty="0" smtClean="0"/>
              <a:t> </a:t>
            </a:r>
            <a:endParaRPr lang="en-US" sz="3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867400"/>
            <a:ext cx="9144000" cy="686515"/>
          </a:xfrm>
          <a:prstGeom prst="rect">
            <a:avLst/>
          </a:prstGeom>
        </p:spPr>
        <p:txBody>
          <a:bodyPr vert="horz" lIns="0" tIns="34322" rIns="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200" dirty="0" smtClean="0"/>
              <a:t>Exeter, California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5924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Monel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706563"/>
            <a:ext cx="8229600" cy="4389437"/>
          </a:xfrm>
        </p:spPr>
        <p:txBody>
          <a:bodyPr/>
          <a:lstStyle/>
          <a:p>
            <a:pPr eaLnBrk="1" hangingPunct="1"/>
            <a:r>
              <a:rPr lang="en-US" dirty="0" err="1" smtClean="0"/>
              <a:t>Monel</a:t>
            </a:r>
            <a:r>
              <a:rPr lang="en-US" dirty="0" smtClean="0"/>
              <a:t> – (ASTM B-164, Alloy 400):</a:t>
            </a:r>
          </a:p>
          <a:p>
            <a:pPr eaLnBrk="1" hangingPunct="1">
              <a:buFont typeface="Wingdings 2" pitchFamily="18" charset="2"/>
              <a:buNone/>
            </a:pPr>
            <a:endParaRPr lang="en-US" sz="6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  - 52-57% Nickel </a:t>
            </a:r>
            <a:r>
              <a:rPr lang="en-US" dirty="0" err="1" smtClean="0"/>
              <a:t>Bal</a:t>
            </a:r>
            <a:r>
              <a:rPr lang="en-US" dirty="0" smtClean="0"/>
              <a:t> % Copper.  Slight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    amounts of Aluminum, Carbon, Manganese,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    Silicon, and </a:t>
            </a:r>
            <a:r>
              <a:rPr lang="en-US" dirty="0" err="1" smtClean="0"/>
              <a:t>Sulphur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sz="12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  - Sluice gate resilient WEDGE material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  - Extremely tough and very high corrosion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     resistant alloy (tough to machine!)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4370F-4791-44DC-8018-C4DA331DCB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F-55 Flap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389437"/>
          </a:xfrm>
        </p:spPr>
        <p:txBody>
          <a:bodyPr/>
          <a:lstStyle/>
          <a:p>
            <a:r>
              <a:rPr lang="en-US" dirty="0" smtClean="0"/>
              <a:t>Cast iron construction</a:t>
            </a:r>
          </a:p>
          <a:p>
            <a:r>
              <a:rPr lang="en-US" dirty="0" smtClean="0"/>
              <a:t>Automatic operation</a:t>
            </a:r>
          </a:p>
          <a:p>
            <a:r>
              <a:rPr lang="en-US" dirty="0" smtClean="0"/>
              <a:t>55 foot seating head maximum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76B9C-16B3-48D4-BC23-D4200D7A0B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08"/>
          <a:stretch/>
        </p:blipFill>
        <p:spPr bwMode="auto">
          <a:xfrm>
            <a:off x="6152072" y="3200400"/>
            <a:ext cx="2419709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F-25 Flap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389437"/>
          </a:xfrm>
        </p:spPr>
        <p:txBody>
          <a:bodyPr/>
          <a:lstStyle/>
          <a:p>
            <a:r>
              <a:rPr lang="en-US" dirty="0" smtClean="0"/>
              <a:t>Cast iron construction</a:t>
            </a:r>
          </a:p>
          <a:p>
            <a:r>
              <a:rPr lang="en-US" dirty="0" smtClean="0"/>
              <a:t>Automatic operation</a:t>
            </a:r>
          </a:p>
          <a:p>
            <a:r>
              <a:rPr lang="en-US" dirty="0" smtClean="0"/>
              <a:t>Fully adjustable hinge links</a:t>
            </a:r>
          </a:p>
          <a:p>
            <a:r>
              <a:rPr lang="en-US" dirty="0" smtClean="0"/>
              <a:t>25 foot seating head maximum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76B9C-16B3-48D4-BC23-D4200D7A0B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057" y="1676400"/>
            <a:ext cx="25908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6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-39353"/>
            <a:ext cx="5219700" cy="69367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550" y="9132"/>
            <a:ext cx="5168900" cy="683973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244" y="-36526"/>
            <a:ext cx="5243512" cy="69310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Fabricated Slide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FABRICATED SLIDE GATES</a:t>
            </a:r>
          </a:p>
          <a:p>
            <a:pPr lvl="1"/>
            <a:r>
              <a:rPr lang="en-US" dirty="0"/>
              <a:t>WATERMAN SLIDE GATES are used for open channel and wall-mounted </a:t>
            </a:r>
            <a:r>
              <a:rPr lang="en-US" dirty="0" smtClean="0"/>
              <a:t>applications in </a:t>
            </a:r>
            <a:r>
              <a:rPr lang="en-US" dirty="0"/>
              <a:t>water, wastewater, sewage treatment facilities as well as fish </a:t>
            </a:r>
            <a:r>
              <a:rPr lang="en-US" dirty="0" smtClean="0"/>
              <a:t>hatcheries, industrial </a:t>
            </a:r>
            <a:r>
              <a:rPr lang="en-US" dirty="0"/>
              <a:t>cooling systems, canal flow control, and many other </a:t>
            </a:r>
            <a:r>
              <a:rPr lang="en-US" dirty="0" smtClean="0"/>
              <a:t>uses. 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/>
              <a:t>slide gates depend upon water pressure to seat the slide. </a:t>
            </a:r>
            <a:r>
              <a:rPr lang="en-US" dirty="0" err="1" smtClean="0"/>
              <a:t>Watertightness</a:t>
            </a:r>
            <a:r>
              <a:rPr lang="en-US" dirty="0"/>
              <a:t> </a:t>
            </a:r>
            <a:r>
              <a:rPr lang="en-US" dirty="0" smtClean="0"/>
              <a:t>improves </a:t>
            </a:r>
            <a:r>
              <a:rPr lang="en-US" dirty="0"/>
              <a:t>as the head of water increases. Since there are no machined faces </a:t>
            </a:r>
            <a:r>
              <a:rPr lang="en-US" dirty="0" smtClean="0"/>
              <a:t>or wedging </a:t>
            </a:r>
            <a:r>
              <a:rPr lang="en-US" dirty="0"/>
              <a:t>devices in most fabricated slide gates, there is generally no provision </a:t>
            </a:r>
            <a:r>
              <a:rPr lang="en-US" dirty="0" smtClean="0"/>
              <a:t>for unseating </a:t>
            </a:r>
            <a:r>
              <a:rPr lang="en-US" dirty="0"/>
              <a:t>heads. Exceptions would be slide gates with optional resilient rubber </a:t>
            </a:r>
            <a:r>
              <a:rPr lang="en-US" dirty="0" smtClean="0"/>
              <a:t>seals. Resilient </a:t>
            </a:r>
            <a:r>
              <a:rPr lang="en-US" dirty="0"/>
              <a:t>rubber seals provide the highest form of leakage resistance for </a:t>
            </a:r>
            <a:r>
              <a:rPr lang="en-US" dirty="0" smtClean="0"/>
              <a:t>fabricated slide </a:t>
            </a:r>
            <a:r>
              <a:rPr lang="en-US" dirty="0"/>
              <a:t>gates.</a:t>
            </a:r>
          </a:p>
          <a:p>
            <a:pPr lvl="1"/>
            <a:r>
              <a:rPr lang="en-US" dirty="0"/>
              <a:t>WATERMAN SLIDE GATES are designed and manufactured for specific </a:t>
            </a:r>
            <a:r>
              <a:rPr lang="en-US" dirty="0" smtClean="0"/>
              <a:t>applications, and </a:t>
            </a:r>
            <a:r>
              <a:rPr lang="en-US" dirty="0"/>
              <a:t>can be specified for seating heads ranging from 5 feet to 25 feet. </a:t>
            </a:r>
            <a:r>
              <a:rPr lang="en-US" dirty="0" smtClean="0"/>
              <a:t>Materials include </a:t>
            </a:r>
            <a:r>
              <a:rPr lang="en-US" dirty="0"/>
              <a:t>aluminum (mostly extruded), stainless steel and mild steel with </a:t>
            </a:r>
            <a:r>
              <a:rPr lang="en-US" dirty="0" smtClean="0"/>
              <a:t>appropriate coatings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WATERMAN can provide ultra high molecular weight polyethylene (UHMW) </a:t>
            </a:r>
            <a:r>
              <a:rPr lang="en-US" dirty="0" smtClean="0"/>
              <a:t>sliding and </a:t>
            </a:r>
            <a:r>
              <a:rPr lang="en-US" dirty="0"/>
              <a:t>seating surfaces to reduce friction for ease of operation on most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1257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Stainless and Structural Steel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3894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304 Stainless Steel – Fab Gates &amp; Stems; Excellent in salt water, terrific corrosion resistance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316 Stainless Steel – Fab Gates &amp; Stems; Same as 304 SS but even better corrosion resistance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2205 Duplex Stainless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A-36 Structural Steel – Fab Gates &amp; Stems; NOT corrosion resistant; good in fresh water applications and low corrosion environments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B90AF-D97C-47E7-940D-9784BF6B17A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Aluminum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 eaLnBrk="1" hangingPunct="1"/>
            <a:r>
              <a:rPr lang="en-US" smtClean="0"/>
              <a:t>Cast Aluminum (ASTM B-26) – Hydrants, Pressure Relief Valves; Very good in salt water, good corrosion resistance but not good in acidic environments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Structural Aluminum (ASTM B-209 and B-211) – Slide Gates, Flap Gates, Stop Log Gates; Good in salt and brackish water, good corrosion resistance but not good in acidic enviornments </a:t>
            </a:r>
          </a:p>
          <a:p>
            <a:pPr eaLnBrk="1" hangingPunct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E3F32-2044-4CEF-932E-623A8AD57AF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SS-250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029200" cy="43891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best of technology for strength and longevity in corrosive atmospheres</a:t>
            </a:r>
          </a:p>
          <a:p>
            <a:r>
              <a:rPr lang="en-US" sz="1800" dirty="0" smtClean="0"/>
              <a:t>304 or 316l stainless steel with UHMWPE plastic sliding and seating surfaces</a:t>
            </a:r>
          </a:p>
          <a:p>
            <a:r>
              <a:rPr lang="en-US" sz="1800" dirty="0" smtClean="0"/>
              <a:t>Meets leakage requirements of AWWA c-561</a:t>
            </a:r>
          </a:p>
          <a:p>
            <a:endParaRPr lang="en-US" sz="1800" dirty="0"/>
          </a:p>
          <a:p>
            <a:r>
              <a:rPr lang="en-US" sz="1800" b="1" dirty="0"/>
              <a:t>ADVANTAGES:</a:t>
            </a:r>
          </a:p>
          <a:p>
            <a:pPr lvl="1"/>
            <a:r>
              <a:rPr lang="en-US" sz="1600" dirty="0"/>
              <a:t>Corrosion Resistant</a:t>
            </a:r>
          </a:p>
          <a:p>
            <a:pPr lvl="1"/>
            <a:r>
              <a:rPr lang="en-US" sz="1600" dirty="0"/>
              <a:t>Optimum Sealing Against Leakage</a:t>
            </a:r>
          </a:p>
          <a:p>
            <a:pPr lvl="1"/>
            <a:r>
              <a:rPr lang="en-US" sz="1600" dirty="0"/>
              <a:t>Rugged Heavy Duty Design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52550"/>
            <a:ext cx="27559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0973"/>
            <a:ext cx="8228647" cy="4530285"/>
          </a:xfrm>
        </p:spPr>
        <p:txBody>
          <a:bodyPr lIns="68644" tIns="34322" rIns="68644" bIns="34322"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500" b="1" dirty="0"/>
              <a:t>1912</a:t>
            </a:r>
            <a:r>
              <a:rPr lang="en-US" sz="1500" dirty="0"/>
              <a:t> – William Waterman founds the WA </a:t>
            </a:r>
            <a:r>
              <a:rPr lang="en-US" sz="1500" b="1" dirty="0"/>
              <a:t>Waterman</a:t>
            </a:r>
            <a:r>
              <a:rPr lang="en-US" sz="1500" dirty="0"/>
              <a:t> Company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1953 – </a:t>
            </a:r>
            <a:r>
              <a:rPr lang="en-US" sz="1500" b="1" dirty="0"/>
              <a:t>Waterman</a:t>
            </a:r>
            <a:r>
              <a:rPr lang="en-US" sz="1500" dirty="0"/>
              <a:t> designs and builds its first sluice and slide gates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1969 – The company moves into present location - [</a:t>
            </a:r>
            <a:r>
              <a:rPr lang="en-US" sz="1500" b="1" dirty="0"/>
              <a:t>116,000 </a:t>
            </a:r>
            <a:r>
              <a:rPr lang="en-US" sz="1500" b="1" dirty="0" err="1"/>
              <a:t>sq</a:t>
            </a:r>
            <a:r>
              <a:rPr lang="en-US" sz="1500" b="1" dirty="0"/>
              <a:t> </a:t>
            </a:r>
            <a:r>
              <a:rPr lang="en-US" sz="1500" b="1" dirty="0" err="1"/>
              <a:t>ft</a:t>
            </a:r>
            <a:r>
              <a:rPr lang="en-US" sz="1500" b="1" dirty="0"/>
              <a:t> facility in Exeter, CA</a:t>
            </a:r>
            <a:r>
              <a:rPr lang="en-US" sz="1500" dirty="0"/>
              <a:t>]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1970 - Don Appling, grandson of the founder, is promoted to CEO and sets an 			 aggressive agenda to grow the company’s product line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1974 –</a:t>
            </a:r>
            <a:r>
              <a:rPr lang="en-US" sz="1500" b="1" dirty="0"/>
              <a:t> Waterman</a:t>
            </a:r>
            <a:r>
              <a:rPr lang="en-US" sz="1500" dirty="0"/>
              <a:t> introduces a new line of stainless steel and aluminum fabricated gates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2001 – Don Appling retires and sells </a:t>
            </a:r>
            <a:r>
              <a:rPr lang="en-US" sz="1500" b="1" dirty="0"/>
              <a:t>Waterman</a:t>
            </a:r>
            <a:r>
              <a:rPr lang="en-US" sz="1500" dirty="0"/>
              <a:t> to the 4</a:t>
            </a:r>
            <a:r>
              <a:rPr lang="en-US" sz="1500" baseline="30000" dirty="0"/>
              <a:t>th</a:t>
            </a:r>
            <a:r>
              <a:rPr lang="en-US" sz="1500" dirty="0"/>
              <a:t> generation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2004 – </a:t>
            </a:r>
            <a:r>
              <a:rPr lang="en-US" sz="1500" b="1" dirty="0"/>
              <a:t>Waterman</a:t>
            </a:r>
            <a:r>
              <a:rPr lang="en-US" sz="1500" dirty="0"/>
              <a:t> is driven into bankruptcy after a series of poor management decisions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2005 – Galena National Investments purchases </a:t>
            </a:r>
            <a:r>
              <a:rPr lang="en-US" sz="1500" b="1" dirty="0"/>
              <a:t>Waterman</a:t>
            </a:r>
            <a:r>
              <a:rPr lang="en-US" sz="1500" dirty="0"/>
              <a:t>’s assets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2006 – </a:t>
            </a:r>
            <a:r>
              <a:rPr lang="en-US" sz="1500" b="1" dirty="0"/>
              <a:t>Waterman</a:t>
            </a:r>
            <a:r>
              <a:rPr lang="en-US" sz="1500" dirty="0"/>
              <a:t> emerges from bankruptcy, recruits a new management team, and 	 	 aggressively builds market share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2007 – Wells Fargo signs a financing agreement with </a:t>
            </a:r>
            <a:r>
              <a:rPr lang="en-US" sz="1500" b="1" dirty="0"/>
              <a:t>Waterman</a:t>
            </a:r>
            <a:r>
              <a:rPr lang="en-US" sz="1500" dirty="0"/>
              <a:t> signaling their confidence in 	 </a:t>
            </a:r>
            <a:r>
              <a:rPr lang="en-US" sz="1500" b="1" dirty="0"/>
              <a:t>Waterman</a:t>
            </a:r>
            <a:r>
              <a:rPr lang="en-US" sz="1500" dirty="0"/>
              <a:t>’s full recovery from bankruptcy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dirty="0"/>
              <a:t>2010 – Waterman reintroduces numerous intermediate and light duty product options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500" b="1" dirty="0"/>
              <a:t>2012</a:t>
            </a:r>
            <a:r>
              <a:rPr lang="en-US" sz="1500" dirty="0"/>
              <a:t> – </a:t>
            </a:r>
            <a:r>
              <a:rPr lang="en-US" sz="1500" b="1" dirty="0"/>
              <a:t>Waterman</a:t>
            </a:r>
            <a:r>
              <a:rPr lang="en-US" sz="1500" dirty="0"/>
              <a:t> brand will celebrate </a:t>
            </a:r>
            <a:r>
              <a:rPr lang="en-US" sz="2100" b="1" dirty="0">
                <a:solidFill>
                  <a:srgbClr val="FF0000"/>
                </a:solidFill>
              </a:rPr>
              <a:t>100</a:t>
            </a:r>
            <a:r>
              <a:rPr lang="en-US" sz="2100" dirty="0"/>
              <a:t> </a:t>
            </a:r>
            <a:r>
              <a:rPr lang="en-US" sz="2100" b="1" dirty="0">
                <a:solidFill>
                  <a:srgbClr val="FF0000"/>
                </a:solidFill>
              </a:rPr>
              <a:t>YEAR ANNIVERSARY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718624" y="457200"/>
            <a:ext cx="5425376" cy="1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062">
              <a:defRPr/>
            </a:pPr>
            <a:r>
              <a:rPr lang="en-US" sz="3600" b="1" dirty="0">
                <a:ln/>
                <a:solidFill>
                  <a:schemeClr val="accent3"/>
                </a:solidFill>
              </a:rPr>
              <a:t>BRIEF HISTORY</a:t>
            </a:r>
          </a:p>
        </p:txBody>
      </p:sp>
      <p:pic>
        <p:nvPicPr>
          <p:cNvPr id="512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" y="0"/>
            <a:ext cx="3489785" cy="13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SS-251-1-Y and SS-253-1-Y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3100"/>
            <a:ext cx="403800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8981"/>
            <a:ext cx="3711372" cy="46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1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SS-252-1-Y and SS-254-1-Y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7" y="1764316"/>
            <a:ext cx="369757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0325"/>
            <a:ext cx="3693222" cy="496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91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Typical Seal Assemblies for Fabricated Gates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35480"/>
            <a:ext cx="4191000" cy="579120"/>
          </a:xfrm>
        </p:spPr>
        <p:txBody>
          <a:bodyPr/>
          <a:lstStyle/>
          <a:p>
            <a:r>
              <a:rPr lang="en-US" dirty="0" smtClean="0"/>
              <a:t>Side seal assembly</a:t>
            </a:r>
            <a:endParaRPr lang="en-US" dirty="0"/>
          </a:p>
        </p:txBody>
      </p:sp>
      <p:pic>
        <p:nvPicPr>
          <p:cNvPr id="4" name="Picture 2" descr="E:\work\Waterman U\power point info\Engineers\Fab Gat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823"/>
          <a:stretch/>
        </p:blipFill>
        <p:spPr bwMode="auto">
          <a:xfrm>
            <a:off x="1513398" y="1792913"/>
            <a:ext cx="1240403" cy="4672759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5562600"/>
            <a:ext cx="4191000" cy="57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Top seal assembly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01551" y="3839732"/>
            <a:ext cx="4191000" cy="57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Bottom seal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 tIns="34322" anchorCtr="0"/>
          <a:lstStyle/>
          <a:p>
            <a:pPr eaLnBrk="1" hangingPunct="1">
              <a:defRPr/>
            </a:pPr>
            <a:r>
              <a:rPr lang="en-US" sz="3600" dirty="0"/>
              <a:t>Submittal Drawing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681748" y="1483875"/>
          <a:ext cx="7693499" cy="497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Acrobat Document" r:id="rId4" imgW="11658457" imgH="7543443" progId="AcroExch.Document.7">
                  <p:embed/>
                </p:oleObj>
              </mc:Choice>
              <mc:Fallback>
                <p:oleObj name="Acrobat Document" r:id="rId4" imgW="11658457" imgH="7543443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48" y="1483875"/>
                        <a:ext cx="7693499" cy="4978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01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Self-Regulating Tidegate (SRT)</a:t>
            </a:r>
            <a:endParaRPr lang="en-US" dirty="0"/>
          </a:p>
        </p:txBody>
      </p:sp>
      <p:pic>
        <p:nvPicPr>
          <p:cNvPr id="12290" name="Picture 2" descr="C:\Users\jessica.peters\Desktop\s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75" y="2209800"/>
            <a:ext cx="4318000" cy="32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4114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Restores tidal flushing of marshes without flooding of upland property behind dikes and levees</a:t>
            </a:r>
          </a:p>
          <a:p>
            <a:r>
              <a:rPr lang="en-US" sz="1400" dirty="0" smtClean="0"/>
              <a:t>Restoration of estuarine plants, fish, shellfish, waterfowl &amp; wildlife</a:t>
            </a:r>
          </a:p>
          <a:p>
            <a:r>
              <a:rPr lang="en-US" sz="1400" dirty="0" smtClean="0"/>
              <a:t>Reduces mosquito breeding through natural control</a:t>
            </a:r>
          </a:p>
          <a:p>
            <a:r>
              <a:rPr lang="en-US" sz="1400" dirty="0" smtClean="0"/>
              <a:t> Helps eliminate marsh fires (both peat and phragmites or tall reed grass)</a:t>
            </a:r>
          </a:p>
          <a:p>
            <a:r>
              <a:rPr lang="en-US" sz="1400" dirty="0" smtClean="0"/>
              <a:t>Reduces sheet flooding of the marsh</a:t>
            </a:r>
          </a:p>
          <a:p>
            <a:r>
              <a:rPr lang="en-US" sz="1400" dirty="0" smtClean="0"/>
              <a:t>Deepening of downstream channels resulting in improved navigation</a:t>
            </a:r>
          </a:p>
          <a:p>
            <a:r>
              <a:rPr lang="en-US" sz="1400" dirty="0" smtClean="0"/>
              <a:t>Proven by 20 years experience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Type “C” Constant Upstream Level Gate</a:t>
            </a:r>
            <a:endParaRPr lang="en-US" sz="4000" dirty="0"/>
          </a:p>
        </p:txBody>
      </p:sp>
      <p:pic>
        <p:nvPicPr>
          <p:cNvPr id="13314" name="Picture 2" descr="C:\Users\jessica.peters\Desktop\levelcontrol_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125118" cy="412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2999"/>
            <a:ext cx="40386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Automatic</a:t>
            </a:r>
          </a:p>
          <a:p>
            <a:r>
              <a:rPr lang="en-US" dirty="0" smtClean="0"/>
              <a:t>No Operator</a:t>
            </a:r>
            <a:r>
              <a:rPr lang="en-US" dirty="0"/>
              <a:t>, No Motor</a:t>
            </a:r>
          </a:p>
          <a:p>
            <a:r>
              <a:rPr lang="en-US" dirty="0" smtClean="0"/>
              <a:t>Simple</a:t>
            </a:r>
            <a:r>
              <a:rPr lang="en-US" dirty="0"/>
              <a:t>, Accurate, Fast and Reliable</a:t>
            </a:r>
          </a:p>
          <a:p>
            <a:r>
              <a:rPr lang="en-US" dirty="0" smtClean="0"/>
              <a:t>For </a:t>
            </a:r>
            <a:r>
              <a:rPr lang="en-US" dirty="0"/>
              <a:t>Flood Control</a:t>
            </a:r>
          </a:p>
          <a:p>
            <a:r>
              <a:rPr lang="en-US" dirty="0" smtClean="0"/>
              <a:t>For </a:t>
            </a:r>
            <a:r>
              <a:rPr lang="en-US" dirty="0"/>
              <a:t>Water Management Systems</a:t>
            </a:r>
          </a:p>
          <a:p>
            <a:r>
              <a:rPr lang="en-US" dirty="0" smtClean="0"/>
              <a:t>For </a:t>
            </a:r>
            <a:r>
              <a:rPr lang="en-US" dirty="0"/>
              <a:t>Irrigation</a:t>
            </a:r>
          </a:p>
          <a:p>
            <a:r>
              <a:rPr lang="en-US" dirty="0" smtClean="0"/>
              <a:t>For </a:t>
            </a:r>
            <a:r>
              <a:rPr lang="en-US" dirty="0"/>
              <a:t>Wastewater Treatment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8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Radial Gates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657600"/>
            <a:ext cx="4038600" cy="28103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393" y="1524000"/>
            <a:ext cx="4038600" cy="30289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4710752" y="47244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USES:</a:t>
            </a:r>
          </a:p>
          <a:p>
            <a:r>
              <a:rPr lang="en-US" sz="1200" dirty="0">
                <a:latin typeface="+mj-lt"/>
              </a:rPr>
              <a:t>• Maintenance of water elevations in canals</a:t>
            </a:r>
          </a:p>
          <a:p>
            <a:r>
              <a:rPr lang="en-US" sz="1200" dirty="0">
                <a:latin typeface="+mj-lt"/>
              </a:rPr>
              <a:t>or spillways</a:t>
            </a:r>
          </a:p>
          <a:p>
            <a:r>
              <a:rPr lang="en-US" sz="1200" dirty="0">
                <a:latin typeface="+mj-lt"/>
              </a:rPr>
              <a:t>• Increased storage capacity for reservoirs</a:t>
            </a:r>
          </a:p>
          <a:p>
            <a:r>
              <a:rPr lang="en-US" sz="1200" dirty="0">
                <a:latin typeface="+mj-lt"/>
              </a:rPr>
              <a:t>• Diversion of water for irrigation</a:t>
            </a:r>
          </a:p>
          <a:p>
            <a:r>
              <a:rPr lang="en-US" sz="1200" dirty="0">
                <a:latin typeface="+mj-lt"/>
              </a:rPr>
              <a:t>• Flow control preserving wide, clear</a:t>
            </a:r>
          </a:p>
          <a:p>
            <a:r>
              <a:rPr lang="en-US" sz="1200" dirty="0">
                <a:latin typeface="+mj-lt"/>
              </a:rPr>
              <a:t>waterways</a:t>
            </a:r>
          </a:p>
          <a:p>
            <a:r>
              <a:rPr lang="en-US" sz="1200" dirty="0">
                <a:latin typeface="+mj-lt"/>
              </a:rPr>
              <a:t>• Other areas requiring economical water</a:t>
            </a:r>
          </a:p>
          <a:p>
            <a:r>
              <a:rPr lang="en-US" sz="1200" dirty="0">
                <a:latin typeface="+mj-lt"/>
              </a:rPr>
              <a:t>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Also called </a:t>
            </a:r>
            <a:r>
              <a:rPr lang="en-US" sz="1600" dirty="0" err="1" smtClean="0">
                <a:latin typeface="+mj-lt"/>
              </a:rPr>
              <a:t>Tainter</a:t>
            </a:r>
            <a:r>
              <a:rPr lang="en-US" sz="1600" dirty="0" smtClean="0">
                <a:latin typeface="+mj-lt"/>
              </a:rPr>
              <a:t> Gate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Can be engineered for unique applications or manufactured from standardized Waterman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Lightweight economical gate that can be opened and closed with minimal effort.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Also can be ordered as replacement gates</a:t>
            </a:r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Tilting Weirs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438400"/>
            <a:ext cx="4064000" cy="304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81000" y="1921877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Also called Overshot Gates</a:t>
            </a:r>
            <a:endParaRPr lang="en-US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044987"/>
            <a:ext cx="3670300" cy="4089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52425" y="554961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PRECISE AUTOMATED OR</a:t>
            </a:r>
          </a:p>
          <a:p>
            <a:r>
              <a:rPr 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MANUAL LEVEL AND FLOW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Butterfly Valve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0574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Designed and manufactured for water-tight closure, ease on installation and operation, and adaptability to a variety of uses.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Available in four-sided seating models for orifice or in-line mounting and in three-sided channel mounted units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Each gate is designed and fabricated for specific installation and function requirements.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013841" cy="4724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1912- 2012</a:t>
            </a:r>
            <a:endParaRPr lang="en-US" dirty="0"/>
          </a:p>
        </p:txBody>
      </p:sp>
      <p:pic>
        <p:nvPicPr>
          <p:cNvPr id="10242" name="Picture 2" descr="E:\work\Marketing Materials\Promotional Materials\Centennial\100 years\proo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13" y="1905000"/>
            <a:ext cx="389770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tIns="34322" anchorCtr="0"/>
          <a:lstStyle/>
          <a:p>
            <a:pPr eaLnBrk="1" hangingPunct="1">
              <a:defRPr/>
            </a:pPr>
            <a:r>
              <a:rPr lang="en-US" dirty="0" smtClean="0"/>
              <a:t>Engineered Products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228647" cy="4419441"/>
          </a:xfrm>
        </p:spPr>
        <p:txBody>
          <a:bodyPr lIns="68644" tIns="34322" rIns="68644" bIns="34322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  Waterman Engineered Cast Iron and Fabricated Gates and Valves are designed to service the Water and Waste Water Industries and are recognized world wide.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 	Waterman offers products that meet all AWWA specifications including C560, C561, and the new C562 spec [Al] once it is released. </a:t>
            </a:r>
          </a:p>
        </p:txBody>
      </p:sp>
    </p:spTree>
    <p:extLst>
      <p:ext uri="{BB962C8B-B14F-4D97-AF65-F5344CB8AC3E}">
        <p14:creationId xmlns:p14="http://schemas.microsoft.com/office/powerpoint/2010/main" val="1165986935"/>
      </p:ext>
    </p:extLst>
  </p:cSld>
  <p:clrMapOvr>
    <a:masterClrMapping/>
  </p:clrMapOvr>
  <p:transition advTm="1460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tIns="34322"/>
          <a:lstStyle/>
          <a:p>
            <a:pPr eaLnBrk="1" hangingPunct="1">
              <a:defRPr/>
            </a:pPr>
            <a:r>
              <a:rPr lang="en-US" smtClean="0"/>
              <a:t>Cast Iron Sluice Gate 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68A8-0B9B-4C11-A108-4EEB7AC9F8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E:\New Folder\Waterman Valve Pictures\SLUICE GATE HEADWALL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1813" y="2209721"/>
            <a:ext cx="5384853" cy="4039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1718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P-32 and 4000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2438400" cy="444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981200" cy="425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6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5000 and 7000 Series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S-5000/QS-5900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QS-7000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"/>
          <a:stretch/>
        </p:blipFill>
        <p:spPr bwMode="auto">
          <a:xfrm>
            <a:off x="1055783" y="2514600"/>
            <a:ext cx="2843022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"/>
          <a:stretch/>
        </p:blipFill>
        <p:spPr bwMode="auto">
          <a:xfrm>
            <a:off x="5187452" y="2514600"/>
            <a:ext cx="295692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5000 and 7000 Sluice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5906"/>
            <a:ext cx="8229600" cy="4389120"/>
          </a:xfrm>
        </p:spPr>
        <p:txBody>
          <a:bodyPr>
            <a:normAutofit/>
          </a:bodyPr>
          <a:lstStyle/>
          <a:p>
            <a:r>
              <a:rPr lang="en-US" b="1" dirty="0"/>
              <a:t>GENERAL DESCRIPTION</a:t>
            </a:r>
          </a:p>
          <a:p>
            <a:pPr lvl="1"/>
            <a:r>
              <a:rPr lang="en-US" dirty="0"/>
              <a:t>Waterman Series 7000, 5000, 4000 and P-32 Heavy </a:t>
            </a:r>
            <a:r>
              <a:rPr lang="en-US" dirty="0" smtClean="0"/>
              <a:t>Duty Sluice </a:t>
            </a:r>
            <a:r>
              <a:rPr lang="en-US" dirty="0"/>
              <a:t>Gates are designed and manufactured to meet </a:t>
            </a:r>
            <a:r>
              <a:rPr lang="en-US" dirty="0" smtClean="0"/>
              <a:t>or exceed </a:t>
            </a:r>
            <a:r>
              <a:rPr lang="en-US" dirty="0"/>
              <a:t>AWWA Specifications </a:t>
            </a:r>
            <a:r>
              <a:rPr lang="en-US" dirty="0" smtClean="0"/>
              <a:t>C-560 </a:t>
            </a:r>
            <a:r>
              <a:rPr lang="en-US" dirty="0"/>
              <a:t>(latest revision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76840"/>
            <a:ext cx="1981200" cy="270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120"/>
          </a:xfrm>
        </p:spPr>
        <p:txBody>
          <a:bodyPr/>
          <a:lstStyle/>
          <a:p>
            <a:r>
              <a:rPr lang="en-US" b="1" dirty="0"/>
              <a:t>USES</a:t>
            </a:r>
          </a:p>
          <a:p>
            <a:pPr lvl="1"/>
            <a:r>
              <a:rPr lang="en-US" dirty="0"/>
              <a:t>Waterman Heavy Duty Sluice Gates have been </a:t>
            </a:r>
            <a:r>
              <a:rPr lang="en-US" dirty="0" smtClean="0"/>
              <a:t>successfully used </a:t>
            </a:r>
            <a:r>
              <a:rPr lang="en-US" dirty="0"/>
              <a:t>in a wide variety of applications, including </a:t>
            </a:r>
            <a:r>
              <a:rPr lang="en-US" dirty="0" smtClean="0"/>
              <a:t>municipal water </a:t>
            </a:r>
            <a:r>
              <a:rPr lang="en-US" dirty="0"/>
              <a:t>works and treatment facilities, flood </a:t>
            </a:r>
            <a:r>
              <a:rPr lang="en-US" dirty="0" smtClean="0"/>
              <a:t>control projects</a:t>
            </a:r>
            <a:r>
              <a:rPr lang="en-US" dirty="0"/>
              <a:t>, reservoirs and fish hatcheries.</a:t>
            </a:r>
          </a:p>
        </p:txBody>
      </p:sp>
    </p:spTree>
    <p:extLst>
      <p:ext uri="{BB962C8B-B14F-4D97-AF65-F5344CB8AC3E}">
        <p14:creationId xmlns:p14="http://schemas.microsoft.com/office/powerpoint/2010/main" val="2822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1399</Words>
  <Application>Microsoft Office PowerPoint</Application>
  <PresentationFormat>On-screen Show (4:3)</PresentationFormat>
  <Paragraphs>217</Paragraphs>
  <Slides>39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Flow</vt:lpstr>
      <vt:lpstr>Acrobat Document</vt:lpstr>
      <vt:lpstr> WATERMAN INDUSTRIES </vt:lpstr>
      <vt:lpstr>PowerPoint Presentation</vt:lpstr>
      <vt:lpstr>PowerPoint Presentation</vt:lpstr>
      <vt:lpstr>Engineered Products</vt:lpstr>
      <vt:lpstr>Cast Iron Sluice Gate Line</vt:lpstr>
      <vt:lpstr>Models P-32 and 4000 Series</vt:lpstr>
      <vt:lpstr>Models 5000 and 7000 Series</vt:lpstr>
      <vt:lpstr>Series 5000 and 7000 Sluice Gates</vt:lpstr>
      <vt:lpstr>PowerPoint Presentation</vt:lpstr>
      <vt:lpstr>PowerPoint Presentation</vt:lpstr>
      <vt:lpstr>Submittal Drawing</vt:lpstr>
      <vt:lpstr>Self Contained Vs. Non-Self Contained</vt:lpstr>
      <vt:lpstr>Non-Rising Stem</vt:lpstr>
      <vt:lpstr>Rising Stem</vt:lpstr>
      <vt:lpstr>Standard  Vs. QS Bottom Sealing</vt:lpstr>
      <vt:lpstr>Standard Flangeback Vs. Extended Flangeback (“f”) vs. (“ff”)</vt:lpstr>
      <vt:lpstr>Wedge Systems</vt:lpstr>
      <vt:lpstr>Cast Iron </vt:lpstr>
      <vt:lpstr>Bronze</vt:lpstr>
      <vt:lpstr>Monel</vt:lpstr>
      <vt:lpstr>F-55 Flap Gate</vt:lpstr>
      <vt:lpstr>F-25 Flap Gate</vt:lpstr>
      <vt:lpstr>PowerPoint Presentation</vt:lpstr>
      <vt:lpstr>PowerPoint Presentation</vt:lpstr>
      <vt:lpstr>PowerPoint Presentation</vt:lpstr>
      <vt:lpstr>Fabricated Slide Gates</vt:lpstr>
      <vt:lpstr>Stainless and Structural Steel</vt:lpstr>
      <vt:lpstr>Aluminum</vt:lpstr>
      <vt:lpstr>SS-250 Series</vt:lpstr>
      <vt:lpstr>SS-251-1-Y and SS-253-1-Y</vt:lpstr>
      <vt:lpstr>SS-252-1-Y and SS-254-1-Y</vt:lpstr>
      <vt:lpstr>Typical Seal Assemblies for Fabricated Gates</vt:lpstr>
      <vt:lpstr>Submittal Drawing</vt:lpstr>
      <vt:lpstr>Self-Regulating Tidegate (SRT)</vt:lpstr>
      <vt:lpstr>Type “C” Constant Upstream Level Gate</vt:lpstr>
      <vt:lpstr>Radial Gates</vt:lpstr>
      <vt:lpstr>Tilting Weirs</vt:lpstr>
      <vt:lpstr>Butterfly Valve</vt:lpstr>
      <vt:lpstr>1912- 2012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Peters</dc:creator>
  <cp:lastModifiedBy>Owner</cp:lastModifiedBy>
  <cp:revision>10</cp:revision>
  <dcterms:created xsi:type="dcterms:W3CDTF">2011-07-14T15:07:13Z</dcterms:created>
  <dcterms:modified xsi:type="dcterms:W3CDTF">2012-05-25T23:54:41Z</dcterms:modified>
</cp:coreProperties>
</file>